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0937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linkedin.com/in/swapnil-chavan-365950205"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460329"/>
            <a:ext cx="14630400" cy="8542172"/>
          </a:xfrm>
          <a:prstGeom prst="rect">
            <a:avLst/>
          </a:prstGeom>
        </p:spPr>
      </p:pic>
      <p:sp>
        <p:nvSpPr>
          <p:cNvPr id="3" name="Shape 0"/>
          <p:cNvSpPr/>
          <p:nvPr/>
        </p:nvSpPr>
        <p:spPr>
          <a:xfrm>
            <a:off x="914400" y="536028"/>
            <a:ext cx="11751231" cy="7545815"/>
          </a:xfrm>
          <a:prstGeom prst="roundRect">
            <a:avLst>
              <a:gd name="adj" fmla="val 0"/>
            </a:avLst>
          </a:prstGeom>
          <a:solidFill>
            <a:srgbClr val="241631"/>
          </a:solidFill>
          <a:ln/>
        </p:spPr>
      </p:sp>
      <p:pic>
        <p:nvPicPr>
          <p:cNvPr id="4" name="Image 1" descr="preencoded.png"/>
          <p:cNvPicPr>
            <a:picLocks noChangeAspect="1"/>
          </p:cNvPicPr>
          <p:nvPr/>
        </p:nvPicPr>
        <p:blipFill>
          <a:blip r:embed="rId4"/>
          <a:stretch>
            <a:fillRect/>
          </a:stretch>
        </p:blipFill>
        <p:spPr>
          <a:xfrm>
            <a:off x="2213889" y="1004487"/>
            <a:ext cx="3763643" cy="7077356"/>
          </a:xfrm>
          <a:prstGeom prst="rect">
            <a:avLst/>
          </a:prstGeom>
        </p:spPr>
      </p:pic>
      <p:pic>
        <p:nvPicPr>
          <p:cNvPr id="5" name="Image 2" descr="preencoded.png"/>
          <p:cNvPicPr>
            <a:picLocks noChangeAspect="1"/>
          </p:cNvPicPr>
          <p:nvPr/>
        </p:nvPicPr>
        <p:blipFill>
          <a:blip r:embed="rId5"/>
          <a:stretch>
            <a:fillRect/>
          </a:stretch>
        </p:blipFill>
        <p:spPr>
          <a:xfrm>
            <a:off x="2210276" y="3417332"/>
            <a:ext cx="3521750" cy="1490901"/>
          </a:xfrm>
          <a:prstGeom prst="rect">
            <a:avLst/>
          </a:prstGeom>
        </p:spPr>
      </p:pic>
      <p:sp>
        <p:nvSpPr>
          <p:cNvPr id="6" name="Text 1"/>
          <p:cNvSpPr/>
          <p:nvPr/>
        </p:nvSpPr>
        <p:spPr>
          <a:xfrm>
            <a:off x="6664643" y="783788"/>
            <a:ext cx="5313759" cy="3386614"/>
          </a:xfrm>
          <a:prstGeom prst="rect">
            <a:avLst/>
          </a:prstGeom>
          <a:noFill/>
          <a:ln/>
        </p:spPr>
        <p:txBody>
          <a:bodyPr wrap="square" rtlCol="0" anchor="t"/>
          <a:lstStyle/>
          <a:p>
            <a:pPr marL="0" indent="0">
              <a:lnSpc>
                <a:spcPts val="6667"/>
              </a:lnSpc>
              <a:buNone/>
            </a:pPr>
            <a:r>
              <a:rPr lang="en-US" sz="3200" b="1" dirty="0">
                <a:solidFill>
                  <a:srgbClr val="F94CAF"/>
                </a:solidFill>
                <a:latin typeface="Inconsolata" pitchFamily="34" charset="0"/>
                <a:ea typeface="Inconsolata" pitchFamily="34" charset="-122"/>
                <a:cs typeface="Inconsolata" pitchFamily="34" charset="-120"/>
              </a:rPr>
              <a:t>Comprehensive Analysis of Mumbai's Property Market</a:t>
            </a:r>
            <a:endParaRPr lang="en-US" sz="3200" dirty="0"/>
          </a:p>
        </p:txBody>
      </p:sp>
      <p:sp>
        <p:nvSpPr>
          <p:cNvPr id="7" name="Text 2"/>
          <p:cNvSpPr/>
          <p:nvPr/>
        </p:nvSpPr>
        <p:spPr>
          <a:xfrm>
            <a:off x="6664643" y="3783724"/>
            <a:ext cx="5313759" cy="2879728"/>
          </a:xfrm>
          <a:prstGeom prst="rect">
            <a:avLst/>
          </a:prstGeom>
          <a:noFill/>
          <a:ln/>
        </p:spPr>
        <p:txBody>
          <a:bodyPr wrap="square" rtlCol="0" anchor="t"/>
          <a:lstStyle/>
          <a:p>
            <a:pPr marL="0" indent="0">
              <a:lnSpc>
                <a:spcPts val="2474"/>
              </a:lnSpc>
              <a:buNone/>
            </a:pPr>
            <a:r>
              <a:rPr lang="en-US" sz="1546" dirty="0">
                <a:solidFill>
                  <a:srgbClr val="DAD1E6"/>
                </a:solidFill>
                <a:latin typeface="Fira Sans" pitchFamily="34" charset="0"/>
                <a:ea typeface="Fira Sans" pitchFamily="34" charset="-122"/>
                <a:cs typeface="Fira Sans" pitchFamily="34" charset="-120"/>
              </a:rPr>
              <a:t>This comprehensive analysis delves into the vibrant real estate landscape of Mumbai, leveraging a robust dataset to uncover key insights and trends. From the diverse distribution of property types across cities to the intriguing relationship between the number of bedrooms and price per square foot, this report offers a multifaceted exploration of the Mumbai property market.</a:t>
            </a:r>
            <a:endParaRPr lang="en-US" sz="1546" dirty="0"/>
          </a:p>
        </p:txBody>
      </p:sp>
      <p:sp>
        <p:nvSpPr>
          <p:cNvPr id="8" name="Shape 3"/>
          <p:cNvSpPr/>
          <p:nvPr/>
        </p:nvSpPr>
        <p:spPr>
          <a:xfrm>
            <a:off x="9164479" y="6884313"/>
            <a:ext cx="314087" cy="314087"/>
          </a:xfrm>
          <a:prstGeom prst="roundRect">
            <a:avLst>
              <a:gd name="adj" fmla="val 29110041"/>
            </a:avLst>
          </a:prstGeom>
          <a:noFill/>
          <a:ln w="7620">
            <a:solidFill>
              <a:srgbClr val="FFFFFF"/>
            </a:solidFill>
            <a:prstDash val="solid"/>
          </a:ln>
        </p:spPr>
      </p:sp>
      <p:sp>
        <p:nvSpPr>
          <p:cNvPr id="10" name="Text 4"/>
          <p:cNvSpPr/>
          <p:nvPr/>
        </p:nvSpPr>
        <p:spPr>
          <a:xfrm>
            <a:off x="8304133" y="7198400"/>
            <a:ext cx="2034778" cy="343495"/>
          </a:xfrm>
          <a:prstGeom prst="rect">
            <a:avLst/>
          </a:prstGeom>
          <a:noFill/>
          <a:ln/>
        </p:spPr>
        <p:txBody>
          <a:bodyPr wrap="none" rtlCol="0" anchor="t"/>
          <a:lstStyle/>
          <a:p>
            <a:pPr marL="0" indent="0" algn="ctr">
              <a:lnSpc>
                <a:spcPts val="2706"/>
              </a:lnSpc>
              <a:buNone/>
            </a:pPr>
            <a:r>
              <a:rPr lang="en-US" sz="1933" b="1" dirty="0">
                <a:solidFill>
                  <a:srgbClr val="DAD1E6"/>
                </a:solidFill>
                <a:latin typeface="Fira Sans" pitchFamily="34" charset="0"/>
                <a:ea typeface="Fira Sans" pitchFamily="34" charset="-122"/>
                <a:cs typeface="Fira Sans" pitchFamily="34" charset="-120"/>
              </a:rPr>
              <a:t>by swapnil chavan</a:t>
            </a:r>
            <a:endParaRPr lang="en-US" sz="1933" dirty="0"/>
          </a:p>
        </p:txBody>
      </p:sp>
      <p:sp>
        <p:nvSpPr>
          <p:cNvPr id="14" name="TextBox 13"/>
          <p:cNvSpPr txBox="1"/>
          <p:nvPr/>
        </p:nvSpPr>
        <p:spPr>
          <a:xfrm>
            <a:off x="8191967" y="7541895"/>
            <a:ext cx="3379923" cy="646331"/>
          </a:xfrm>
          <a:prstGeom prst="rect">
            <a:avLst/>
          </a:prstGeom>
          <a:noFill/>
        </p:spPr>
        <p:txBody>
          <a:bodyPr wrap="square" rtlCol="0">
            <a:spAutoFit/>
          </a:bodyPr>
          <a:lstStyle/>
          <a:p>
            <a:r>
              <a:rPr lang="en-US" b="1" dirty="0">
                <a:solidFill>
                  <a:schemeClr val="bg1"/>
                </a:solidFill>
              </a:rPr>
              <a:t>chavanswapnil0990@gmail.com</a:t>
            </a:r>
          </a:p>
          <a:p>
            <a:endParaRPr lang="en-US" dirty="0"/>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648116" y="7433801"/>
            <a:ext cx="487768" cy="467489"/>
          </a:xfrm>
          <a:prstGeom prst="rect">
            <a:avLst/>
          </a:prstGeom>
        </p:spPr>
      </p:pic>
      <p:sp>
        <p:nvSpPr>
          <p:cNvPr id="18" name="Rectangle 2"/>
          <p:cNvSpPr>
            <a:spLocks noChangeArrowheads="1"/>
          </p:cNvSpPr>
          <p:nvPr/>
        </p:nvSpPr>
        <p:spPr bwMode="auto">
          <a:xfrm>
            <a:off x="914400" y="-391980"/>
            <a:ext cx="6412722"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1155CC"/>
                </a:solidFill>
                <a:effectLst/>
                <a:latin typeface="Arial" panose="020B0604020202020204" pitchFamily="34" charset="0"/>
                <a:cs typeface="Arial" panose="020B0604020202020204" pitchFamily="34" charset="0"/>
                <a:hlinkClick r:id="rId7"/>
              </a:rPr>
              <a:t>https://www.linkedin.com/in/swapnil-chavan-365950205</a:t>
            </a:r>
            <a:r>
              <a:rPr kumimoji="0" lang="en-US" altLang="en-US" sz="2000" b="0" i="0" u="none" strike="noStrike" cap="none" normalizeH="0" baseline="0" dirty="0" smtClean="0">
                <a:ln>
                  <a:noFill/>
                </a:ln>
                <a:solidFill>
                  <a:schemeClr val="tx1"/>
                </a:solidFill>
                <a:effectLst/>
              </a:rPr>
              <a:t> </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1802" y="-469225"/>
            <a:ext cx="682598" cy="682598"/>
          </a:xfrm>
          <a:prstGeom prst="rect">
            <a:avLst/>
          </a:prstGeom>
        </p:spPr>
      </p:pic>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17742" y="6698538"/>
            <a:ext cx="551199" cy="5511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33782" y="243840"/>
            <a:ext cx="13162836" cy="7755612"/>
          </a:xfrm>
          <a:prstGeom prst="roundRect">
            <a:avLst>
              <a:gd name="adj" fmla="val 467"/>
            </a:avLst>
          </a:prstGeom>
          <a:solidFill>
            <a:srgbClr val="241631"/>
          </a:solidFill>
          <a:ln/>
        </p:spPr>
      </p:sp>
      <p:sp>
        <p:nvSpPr>
          <p:cNvPr id="4" name="Text 1"/>
          <p:cNvSpPr/>
          <p:nvPr/>
        </p:nvSpPr>
        <p:spPr>
          <a:xfrm>
            <a:off x="1579007" y="907971"/>
            <a:ext cx="11472386" cy="1509236"/>
          </a:xfrm>
          <a:prstGeom prst="rect">
            <a:avLst/>
          </a:prstGeom>
          <a:noFill/>
          <a:ln/>
        </p:spPr>
        <p:txBody>
          <a:bodyPr wrap="square" rtlCol="0" anchor="t"/>
          <a:lstStyle/>
          <a:p>
            <a:pPr marL="0" indent="0">
              <a:lnSpc>
                <a:spcPts val="5943"/>
              </a:lnSpc>
              <a:buNone/>
            </a:pPr>
            <a:r>
              <a:rPr lang="en-US" sz="4754" b="1" dirty="0">
                <a:solidFill>
                  <a:srgbClr val="F94CAF"/>
                </a:solidFill>
                <a:latin typeface="Inconsolata" pitchFamily="34" charset="0"/>
                <a:ea typeface="Inconsolata" pitchFamily="34" charset="-122"/>
                <a:cs typeface="Inconsolata" pitchFamily="34" charset="-120"/>
              </a:rPr>
              <a:t>Distribution of Property Types Across Cities</a:t>
            </a:r>
            <a:endParaRPr lang="en-US" sz="4754" dirty="0"/>
          </a:p>
        </p:txBody>
      </p:sp>
      <p:sp>
        <p:nvSpPr>
          <p:cNvPr id="5" name="Text 2"/>
          <p:cNvSpPr/>
          <p:nvPr/>
        </p:nvSpPr>
        <p:spPr>
          <a:xfrm>
            <a:off x="1579007" y="3020854"/>
            <a:ext cx="3320177" cy="377428"/>
          </a:xfrm>
          <a:prstGeom prst="rect">
            <a:avLst/>
          </a:prstGeom>
          <a:noFill/>
          <a:ln/>
        </p:spPr>
        <p:txBody>
          <a:bodyPr wrap="none" rtlCol="0" anchor="t"/>
          <a:lstStyle/>
          <a:p>
            <a:pPr marL="0" indent="0">
              <a:lnSpc>
                <a:spcPts val="2971"/>
              </a:lnSpc>
              <a:buNone/>
            </a:pPr>
            <a:r>
              <a:rPr lang="en-US" sz="2377" b="1" dirty="0">
                <a:solidFill>
                  <a:srgbClr val="F94CAF"/>
                </a:solidFill>
                <a:latin typeface="Inconsolata" pitchFamily="34" charset="0"/>
                <a:ea typeface="Inconsolata" pitchFamily="34" charset="-122"/>
                <a:cs typeface="Inconsolata" pitchFamily="34" charset="-120"/>
              </a:rPr>
              <a:t>Central Mumbai Suburbs</a:t>
            </a:r>
            <a:endParaRPr lang="en-US" sz="2377" dirty="0"/>
          </a:p>
        </p:txBody>
      </p:sp>
      <p:sp>
        <p:nvSpPr>
          <p:cNvPr id="6" name="Text 3"/>
          <p:cNvSpPr/>
          <p:nvPr/>
        </p:nvSpPr>
        <p:spPr>
          <a:xfrm>
            <a:off x="1579007" y="3639741"/>
            <a:ext cx="3430905" cy="3478292"/>
          </a:xfrm>
          <a:prstGeom prst="rect">
            <a:avLst/>
          </a:prstGeom>
          <a:noFill/>
          <a:ln/>
        </p:spPr>
        <p:txBody>
          <a:bodyPr wrap="square" rtlCol="0" anchor="t"/>
          <a:lstStyle/>
          <a:p>
            <a:pPr marL="0" indent="0">
              <a:lnSpc>
                <a:spcPts val="3043"/>
              </a:lnSpc>
              <a:buNone/>
            </a:pPr>
            <a:r>
              <a:rPr lang="en-US" sz="1902" dirty="0">
                <a:solidFill>
                  <a:srgbClr val="DAD1E6"/>
                </a:solidFill>
                <a:latin typeface="Fira Sans" pitchFamily="34" charset="0"/>
                <a:ea typeface="Fira Sans" pitchFamily="34" charset="-122"/>
                <a:cs typeface="Fira Sans" pitchFamily="34" charset="-120"/>
              </a:rPr>
              <a:t>The data reveals that </a:t>
            </a:r>
            <a:r>
              <a:rPr lang="en-US" sz="1902" b="1" dirty="0">
                <a:solidFill>
                  <a:srgbClr val="F9D933"/>
                </a:solidFill>
                <a:latin typeface="Fira Sans" pitchFamily="34" charset="0"/>
                <a:ea typeface="Fira Sans" pitchFamily="34" charset="-122"/>
                <a:cs typeface="Fira Sans" pitchFamily="34" charset="-120"/>
              </a:rPr>
              <a:t>Central Mumbai Suburbs</a:t>
            </a:r>
            <a:r>
              <a:rPr lang="en-US" sz="1902" dirty="0">
                <a:solidFill>
                  <a:srgbClr val="DAD1E6"/>
                </a:solidFill>
                <a:latin typeface="Fira Sans" pitchFamily="34" charset="0"/>
                <a:ea typeface="Fira Sans" pitchFamily="34" charset="-122"/>
                <a:cs typeface="Fira Sans" pitchFamily="34" charset="-120"/>
              </a:rPr>
              <a:t> has the highest count of properties, predominantly residential apartments, with a peak count of </a:t>
            </a:r>
            <a:r>
              <a:rPr lang="en-US" sz="1902" b="1" dirty="0">
                <a:solidFill>
                  <a:srgbClr val="F9D933"/>
                </a:solidFill>
                <a:latin typeface="Fira Sans" pitchFamily="34" charset="0"/>
                <a:ea typeface="Fira Sans" pitchFamily="34" charset="-122"/>
                <a:cs typeface="Fira Sans" pitchFamily="34" charset="-120"/>
              </a:rPr>
              <a:t>302</a:t>
            </a:r>
            <a:r>
              <a:rPr lang="en-US" sz="1902" dirty="0">
                <a:solidFill>
                  <a:srgbClr val="DAD1E6"/>
                </a:solidFill>
                <a:latin typeface="Fira Sans" pitchFamily="34" charset="0"/>
                <a:ea typeface="Fira Sans" pitchFamily="34" charset="-122"/>
                <a:cs typeface="Fira Sans" pitchFamily="34" charset="-120"/>
              </a:rPr>
              <a:t> for residential apartments and a much smaller count of </a:t>
            </a:r>
            <a:r>
              <a:rPr lang="en-US" sz="1902" b="1" dirty="0">
                <a:solidFill>
                  <a:srgbClr val="DAD1E6"/>
                </a:solidFill>
                <a:latin typeface="Fira Sans" pitchFamily="34" charset="0"/>
                <a:ea typeface="Fira Sans" pitchFamily="34" charset="-122"/>
                <a:cs typeface="Fira Sans" pitchFamily="34" charset="-120"/>
              </a:rPr>
              <a:t>6</a:t>
            </a:r>
            <a:r>
              <a:rPr lang="en-US" sz="1902" dirty="0">
                <a:solidFill>
                  <a:srgbClr val="DAD1E6"/>
                </a:solidFill>
                <a:latin typeface="Fira Sans" pitchFamily="34" charset="0"/>
                <a:ea typeface="Fira Sans" pitchFamily="34" charset="-122"/>
                <a:cs typeface="Fira Sans" pitchFamily="34" charset="-120"/>
              </a:rPr>
              <a:t> for studio apartments.</a:t>
            </a:r>
            <a:endParaRPr lang="en-US" sz="1902" dirty="0"/>
          </a:p>
        </p:txBody>
      </p:sp>
      <p:sp>
        <p:nvSpPr>
          <p:cNvPr id="7" name="Text 4"/>
          <p:cNvSpPr/>
          <p:nvPr/>
        </p:nvSpPr>
        <p:spPr>
          <a:xfrm>
            <a:off x="5606653" y="3020854"/>
            <a:ext cx="3018949" cy="377428"/>
          </a:xfrm>
          <a:prstGeom prst="rect">
            <a:avLst/>
          </a:prstGeom>
          <a:noFill/>
          <a:ln/>
        </p:spPr>
        <p:txBody>
          <a:bodyPr wrap="none" rtlCol="0" anchor="t"/>
          <a:lstStyle/>
          <a:p>
            <a:pPr marL="0" indent="0">
              <a:lnSpc>
                <a:spcPts val="2971"/>
              </a:lnSpc>
              <a:buNone/>
            </a:pPr>
            <a:r>
              <a:rPr lang="en-US" sz="2377" b="1" dirty="0">
                <a:solidFill>
                  <a:srgbClr val="F94CAF"/>
                </a:solidFill>
                <a:latin typeface="Inconsolata" pitchFamily="34" charset="0"/>
                <a:ea typeface="Inconsolata" pitchFamily="34" charset="-122"/>
                <a:cs typeface="Inconsolata" pitchFamily="34" charset="-120"/>
              </a:rPr>
              <a:t>Mira Road And Beyond</a:t>
            </a:r>
            <a:endParaRPr lang="en-US" sz="2377" dirty="0"/>
          </a:p>
        </p:txBody>
      </p:sp>
      <p:sp>
        <p:nvSpPr>
          <p:cNvPr id="8" name="Text 5"/>
          <p:cNvSpPr/>
          <p:nvPr/>
        </p:nvSpPr>
        <p:spPr>
          <a:xfrm>
            <a:off x="5606653" y="3639741"/>
            <a:ext cx="3430905" cy="2705338"/>
          </a:xfrm>
          <a:prstGeom prst="rect">
            <a:avLst/>
          </a:prstGeom>
          <a:noFill/>
          <a:ln/>
        </p:spPr>
        <p:txBody>
          <a:bodyPr wrap="square" rtlCol="0" anchor="t"/>
          <a:lstStyle/>
          <a:p>
            <a:pPr marL="0" indent="0">
              <a:lnSpc>
                <a:spcPts val="3043"/>
              </a:lnSpc>
              <a:buNone/>
            </a:pPr>
            <a:r>
              <a:rPr lang="en-US" sz="1902" b="1" dirty="0">
                <a:solidFill>
                  <a:srgbClr val="F9D933"/>
                </a:solidFill>
                <a:latin typeface="Fira Sans" pitchFamily="34" charset="0"/>
                <a:ea typeface="Fira Sans" pitchFamily="34" charset="-122"/>
                <a:cs typeface="Fira Sans" pitchFamily="34" charset="-120"/>
              </a:rPr>
              <a:t>Mira Road And Beyond</a:t>
            </a:r>
            <a:r>
              <a:rPr lang="en-US" sz="1902" dirty="0">
                <a:solidFill>
                  <a:srgbClr val="DAD1E6"/>
                </a:solidFill>
                <a:latin typeface="Fira Sans" pitchFamily="34" charset="0"/>
                <a:ea typeface="Fira Sans" pitchFamily="34" charset="-122"/>
                <a:cs typeface="Fira Sans" pitchFamily="34" charset="-120"/>
              </a:rPr>
              <a:t> and </a:t>
            </a:r>
            <a:r>
              <a:rPr lang="en-US" sz="1902" b="1" dirty="0">
                <a:solidFill>
                  <a:srgbClr val="F9D933"/>
                </a:solidFill>
                <a:latin typeface="Fira Sans" pitchFamily="34" charset="0"/>
                <a:ea typeface="Fira Sans" pitchFamily="34" charset="-122"/>
                <a:cs typeface="Fira Sans" pitchFamily="34" charset="-120"/>
              </a:rPr>
              <a:t>Mumbai Andheri-Dahisar</a:t>
            </a:r>
            <a:r>
              <a:rPr lang="en-US" sz="1902" dirty="0">
                <a:solidFill>
                  <a:srgbClr val="DAD1E6"/>
                </a:solidFill>
                <a:latin typeface="Fira Sans" pitchFamily="34" charset="0"/>
                <a:ea typeface="Fira Sans" pitchFamily="34" charset="-122"/>
                <a:cs typeface="Fira Sans" pitchFamily="34" charset="-120"/>
              </a:rPr>
              <a:t> show a significant number of residential apartments with counts of </a:t>
            </a:r>
            <a:r>
              <a:rPr lang="en-US" sz="1902" b="1" dirty="0">
                <a:solidFill>
                  <a:srgbClr val="F9D933"/>
                </a:solidFill>
                <a:latin typeface="Fira Sans" pitchFamily="34" charset="0"/>
                <a:ea typeface="Fira Sans" pitchFamily="34" charset="-122"/>
                <a:cs typeface="Fira Sans" pitchFamily="34" charset="-120"/>
              </a:rPr>
              <a:t>101</a:t>
            </a:r>
            <a:r>
              <a:rPr lang="en-US" sz="1902" dirty="0">
                <a:solidFill>
                  <a:srgbClr val="DAD1E6"/>
                </a:solidFill>
                <a:latin typeface="Fira Sans" pitchFamily="34" charset="0"/>
                <a:ea typeface="Fira Sans" pitchFamily="34" charset="-122"/>
                <a:cs typeface="Fira Sans" pitchFamily="34" charset="-120"/>
              </a:rPr>
              <a:t> and </a:t>
            </a:r>
            <a:r>
              <a:rPr lang="en-US" sz="1902" b="1" dirty="0">
                <a:solidFill>
                  <a:srgbClr val="F9D933"/>
                </a:solidFill>
                <a:latin typeface="Fira Sans" pitchFamily="34" charset="0"/>
                <a:ea typeface="Fira Sans" pitchFamily="34" charset="-122"/>
                <a:cs typeface="Fira Sans" pitchFamily="34" charset="-120"/>
              </a:rPr>
              <a:t>131</a:t>
            </a:r>
            <a:r>
              <a:rPr lang="en-US" sz="1902" dirty="0">
                <a:solidFill>
                  <a:srgbClr val="DAD1E6"/>
                </a:solidFill>
                <a:latin typeface="Fira Sans" pitchFamily="34" charset="0"/>
                <a:ea typeface="Fira Sans" pitchFamily="34" charset="-122"/>
                <a:cs typeface="Fira Sans" pitchFamily="34" charset="-120"/>
              </a:rPr>
              <a:t> respectively, but very few studio apartments.</a:t>
            </a:r>
            <a:endParaRPr lang="en-US" sz="1902" dirty="0"/>
          </a:p>
        </p:txBody>
      </p:sp>
      <p:sp>
        <p:nvSpPr>
          <p:cNvPr id="9" name="Text 6"/>
          <p:cNvSpPr/>
          <p:nvPr/>
        </p:nvSpPr>
        <p:spPr>
          <a:xfrm>
            <a:off x="9634299" y="3020854"/>
            <a:ext cx="3018949" cy="377428"/>
          </a:xfrm>
          <a:prstGeom prst="rect">
            <a:avLst/>
          </a:prstGeom>
          <a:noFill/>
          <a:ln/>
        </p:spPr>
        <p:txBody>
          <a:bodyPr wrap="none" rtlCol="0" anchor="t"/>
          <a:lstStyle/>
          <a:p>
            <a:pPr marL="0" indent="0">
              <a:lnSpc>
                <a:spcPts val="2971"/>
              </a:lnSpc>
              <a:buNone/>
            </a:pPr>
            <a:r>
              <a:rPr lang="en-US" sz="2377" b="1" dirty="0">
                <a:solidFill>
                  <a:srgbClr val="F94CAF"/>
                </a:solidFill>
                <a:latin typeface="Inconsolata" pitchFamily="34" charset="0"/>
                <a:ea typeface="Inconsolata" pitchFamily="34" charset="-122"/>
                <a:cs typeface="Inconsolata" pitchFamily="34" charset="-120"/>
              </a:rPr>
              <a:t>Other Cities</a:t>
            </a:r>
            <a:endParaRPr lang="en-US" sz="2377" dirty="0"/>
          </a:p>
        </p:txBody>
      </p:sp>
      <p:sp>
        <p:nvSpPr>
          <p:cNvPr id="10" name="Text 7"/>
          <p:cNvSpPr/>
          <p:nvPr/>
        </p:nvSpPr>
        <p:spPr>
          <a:xfrm>
            <a:off x="9634299" y="3639741"/>
            <a:ext cx="3430905" cy="2705338"/>
          </a:xfrm>
          <a:prstGeom prst="rect">
            <a:avLst/>
          </a:prstGeom>
          <a:noFill/>
          <a:ln/>
        </p:spPr>
        <p:txBody>
          <a:bodyPr wrap="square" rtlCol="0" anchor="t"/>
          <a:lstStyle/>
          <a:p>
            <a:pPr marL="0" indent="0">
              <a:lnSpc>
                <a:spcPts val="3043"/>
              </a:lnSpc>
              <a:buNone/>
            </a:pPr>
            <a:r>
              <a:rPr lang="en-US" sz="1902" dirty="0">
                <a:solidFill>
                  <a:srgbClr val="DAD1E6"/>
                </a:solidFill>
                <a:latin typeface="Fira Sans" pitchFamily="34" charset="0"/>
                <a:ea typeface="Fira Sans" pitchFamily="34" charset="-122"/>
                <a:cs typeface="Fira Sans" pitchFamily="34" charset="-120"/>
              </a:rPr>
              <a:t>Other cities like </a:t>
            </a:r>
            <a:r>
              <a:rPr lang="en-US" sz="1902" b="1" dirty="0">
                <a:solidFill>
                  <a:srgbClr val="DAD1E6"/>
                </a:solidFill>
                <a:latin typeface="Fira Sans" pitchFamily="34" charset="0"/>
                <a:ea typeface="Fira Sans" pitchFamily="34" charset="-122"/>
                <a:cs typeface="Fira Sans" pitchFamily="34" charset="-120"/>
              </a:rPr>
              <a:t>Mumbai Harbour</a:t>
            </a:r>
            <a:r>
              <a:rPr lang="en-US" sz="1902" dirty="0">
                <a:solidFill>
                  <a:srgbClr val="DAD1E6"/>
                </a:solidFill>
                <a:latin typeface="Fira Sans" pitchFamily="34" charset="0"/>
                <a:ea typeface="Fira Sans" pitchFamily="34" charset="-122"/>
                <a:cs typeface="Fira Sans" pitchFamily="34" charset="-120"/>
              </a:rPr>
              <a:t>, </a:t>
            </a:r>
            <a:r>
              <a:rPr lang="en-US" sz="1902" b="1" dirty="0">
                <a:solidFill>
                  <a:srgbClr val="DAD1E6"/>
                </a:solidFill>
                <a:latin typeface="Fira Sans" pitchFamily="34" charset="0"/>
                <a:ea typeface="Fira Sans" pitchFamily="34" charset="-122"/>
                <a:cs typeface="Fira Sans" pitchFamily="34" charset="-120"/>
              </a:rPr>
              <a:t>Mumbai South West</a:t>
            </a:r>
            <a:r>
              <a:rPr lang="en-US" sz="1902" dirty="0">
                <a:solidFill>
                  <a:srgbClr val="DAD1E6"/>
                </a:solidFill>
                <a:latin typeface="Fira Sans" pitchFamily="34" charset="0"/>
                <a:ea typeface="Fira Sans" pitchFamily="34" charset="-122"/>
                <a:cs typeface="Fira Sans" pitchFamily="34" charset="-120"/>
              </a:rPr>
              <a:t>, </a:t>
            </a:r>
            <a:r>
              <a:rPr lang="en-US" sz="1902" b="1" dirty="0">
                <a:solidFill>
                  <a:srgbClr val="DAD1E6"/>
                </a:solidFill>
                <a:latin typeface="Fira Sans" pitchFamily="34" charset="0"/>
                <a:ea typeface="Fira Sans" pitchFamily="34" charset="-122"/>
                <a:cs typeface="Fira Sans" pitchFamily="34" charset="-120"/>
              </a:rPr>
              <a:t>South Mumbai</a:t>
            </a:r>
            <a:r>
              <a:rPr lang="en-US" sz="1902" dirty="0">
                <a:solidFill>
                  <a:srgbClr val="DAD1E6"/>
                </a:solidFill>
                <a:latin typeface="Fira Sans" pitchFamily="34" charset="0"/>
                <a:ea typeface="Fira Sans" pitchFamily="34" charset="-122"/>
                <a:cs typeface="Fira Sans" pitchFamily="34" charset="-120"/>
              </a:rPr>
              <a:t>, and </a:t>
            </a:r>
            <a:r>
              <a:rPr lang="en-US" sz="1902" b="1" dirty="0">
                <a:solidFill>
                  <a:srgbClr val="DAD1E6"/>
                </a:solidFill>
                <a:latin typeface="Fira Sans" pitchFamily="34" charset="0"/>
                <a:ea typeface="Fira Sans" pitchFamily="34" charset="-122"/>
                <a:cs typeface="Fira Sans" pitchFamily="34" charset="-120"/>
              </a:rPr>
              <a:t>Thane</a:t>
            </a:r>
            <a:r>
              <a:rPr lang="en-US" sz="1902" dirty="0">
                <a:solidFill>
                  <a:srgbClr val="DAD1E6"/>
                </a:solidFill>
                <a:latin typeface="Fira Sans" pitchFamily="34" charset="0"/>
                <a:ea typeface="Fira Sans" pitchFamily="34" charset="-122"/>
                <a:cs typeface="Fira Sans" pitchFamily="34" charset="-120"/>
              </a:rPr>
              <a:t> also show a presence of properties but with lower counts compared to the aforementioned cities.</a:t>
            </a:r>
            <a:endParaRPr lang="en-US" sz="1902"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909048" y="243840"/>
            <a:ext cx="10812304" cy="7836932"/>
          </a:xfrm>
          <a:prstGeom prst="roundRect">
            <a:avLst>
              <a:gd name="adj" fmla="val 380"/>
            </a:avLst>
          </a:prstGeom>
          <a:solidFill>
            <a:srgbClr val="241631"/>
          </a:solidFill>
          <a:ln/>
        </p:spPr>
      </p:sp>
      <p:pic>
        <p:nvPicPr>
          <p:cNvPr id="4" name="Image 1" descr="preencoded.png"/>
          <p:cNvPicPr>
            <a:picLocks noChangeAspect="1"/>
          </p:cNvPicPr>
          <p:nvPr/>
        </p:nvPicPr>
        <p:blipFill>
          <a:blip r:embed="rId4"/>
          <a:stretch>
            <a:fillRect/>
          </a:stretch>
        </p:blipFill>
        <p:spPr>
          <a:xfrm>
            <a:off x="8666678" y="243840"/>
            <a:ext cx="4054554" cy="7836932"/>
          </a:xfrm>
          <a:prstGeom prst="rect">
            <a:avLst/>
          </a:prstGeom>
        </p:spPr>
      </p:pic>
      <p:pic>
        <p:nvPicPr>
          <p:cNvPr id="5" name="Image 2" descr="preencoded.png"/>
          <p:cNvPicPr>
            <a:picLocks noChangeAspect="1"/>
          </p:cNvPicPr>
          <p:nvPr/>
        </p:nvPicPr>
        <p:blipFill>
          <a:blip r:embed="rId5"/>
          <a:stretch>
            <a:fillRect/>
          </a:stretch>
        </p:blipFill>
        <p:spPr>
          <a:xfrm>
            <a:off x="8914686" y="2721054"/>
            <a:ext cx="3558540" cy="2882503"/>
          </a:xfrm>
          <a:prstGeom prst="rect">
            <a:avLst/>
          </a:prstGeom>
        </p:spPr>
      </p:pic>
      <p:sp>
        <p:nvSpPr>
          <p:cNvPr id="6" name="Text 1"/>
          <p:cNvSpPr/>
          <p:nvPr/>
        </p:nvSpPr>
        <p:spPr>
          <a:xfrm>
            <a:off x="2603421" y="789384"/>
            <a:ext cx="5368885" cy="1239917"/>
          </a:xfrm>
          <a:prstGeom prst="rect">
            <a:avLst/>
          </a:prstGeom>
          <a:noFill/>
          <a:ln/>
        </p:spPr>
        <p:txBody>
          <a:bodyPr wrap="square" rtlCol="0" anchor="t"/>
          <a:lstStyle/>
          <a:p>
            <a:pPr marL="0" indent="0">
              <a:lnSpc>
                <a:spcPts val="4882"/>
              </a:lnSpc>
              <a:buNone/>
            </a:pPr>
            <a:r>
              <a:rPr lang="en-US" sz="3905" b="1" dirty="0">
                <a:solidFill>
                  <a:srgbClr val="F94CAF"/>
                </a:solidFill>
                <a:latin typeface="Inconsolata" pitchFamily="34" charset="0"/>
                <a:ea typeface="Inconsolata" pitchFamily="34" charset="-122"/>
                <a:cs typeface="Inconsolata" pitchFamily="34" charset="-120"/>
              </a:rPr>
              <a:t>Variations in Average Price per Square Foot</a:t>
            </a:r>
            <a:endParaRPr lang="en-US" sz="3905" dirty="0"/>
          </a:p>
        </p:txBody>
      </p:sp>
      <p:sp>
        <p:nvSpPr>
          <p:cNvPr id="7" name="Shape 2"/>
          <p:cNvSpPr/>
          <p:nvPr/>
        </p:nvSpPr>
        <p:spPr>
          <a:xfrm>
            <a:off x="2603421" y="2549962"/>
            <a:ext cx="446365" cy="446365"/>
          </a:xfrm>
          <a:prstGeom prst="roundRect">
            <a:avLst>
              <a:gd name="adj" fmla="val 6667"/>
            </a:avLst>
          </a:prstGeom>
          <a:solidFill>
            <a:srgbClr val="433550"/>
          </a:solidFill>
          <a:ln/>
        </p:spPr>
      </p:sp>
      <p:sp>
        <p:nvSpPr>
          <p:cNvPr id="8" name="Text 3"/>
          <p:cNvSpPr/>
          <p:nvPr/>
        </p:nvSpPr>
        <p:spPr>
          <a:xfrm>
            <a:off x="2752130" y="2624376"/>
            <a:ext cx="148828" cy="297537"/>
          </a:xfrm>
          <a:prstGeom prst="rect">
            <a:avLst/>
          </a:prstGeom>
          <a:noFill/>
          <a:ln/>
        </p:spPr>
        <p:txBody>
          <a:bodyPr wrap="none" rtlCol="0" anchor="t"/>
          <a:lstStyle/>
          <a:p>
            <a:pPr marL="0" indent="0" algn="ctr">
              <a:lnSpc>
                <a:spcPts val="2343"/>
              </a:lnSpc>
              <a:buNone/>
            </a:pPr>
            <a:r>
              <a:rPr lang="en-US" sz="2343" b="1" dirty="0">
                <a:solidFill>
                  <a:srgbClr val="DAD1E6"/>
                </a:solidFill>
                <a:latin typeface="Inconsolata" pitchFamily="34" charset="0"/>
                <a:ea typeface="Inconsolata" pitchFamily="34" charset="-122"/>
                <a:cs typeface="Inconsolata" pitchFamily="34" charset="-120"/>
              </a:rPr>
              <a:t>1</a:t>
            </a:r>
            <a:endParaRPr lang="en-US" sz="2343" dirty="0"/>
          </a:p>
        </p:txBody>
      </p:sp>
      <p:sp>
        <p:nvSpPr>
          <p:cNvPr id="9" name="Text 4"/>
          <p:cNvSpPr/>
          <p:nvPr/>
        </p:nvSpPr>
        <p:spPr>
          <a:xfrm>
            <a:off x="3248144" y="2549962"/>
            <a:ext cx="2602825" cy="309920"/>
          </a:xfrm>
          <a:prstGeom prst="rect">
            <a:avLst/>
          </a:prstGeom>
          <a:noFill/>
          <a:ln/>
        </p:spPr>
        <p:txBody>
          <a:bodyPr wrap="none" rtlCol="0" anchor="t"/>
          <a:lstStyle/>
          <a:p>
            <a:pPr marL="0" indent="0">
              <a:lnSpc>
                <a:spcPts val="2441"/>
              </a:lnSpc>
              <a:buNone/>
            </a:pPr>
            <a:r>
              <a:rPr lang="en-US" sz="1953" b="1" dirty="0">
                <a:solidFill>
                  <a:srgbClr val="DAD1E6"/>
                </a:solidFill>
                <a:latin typeface="Inconsolata" pitchFamily="34" charset="0"/>
                <a:ea typeface="Inconsolata" pitchFamily="34" charset="-122"/>
                <a:cs typeface="Inconsolata" pitchFamily="34" charset="-120"/>
              </a:rPr>
              <a:t>Highest Average Price</a:t>
            </a:r>
            <a:endParaRPr lang="en-US" sz="1953" dirty="0"/>
          </a:p>
        </p:txBody>
      </p:sp>
      <p:sp>
        <p:nvSpPr>
          <p:cNvPr id="10" name="Text 5"/>
          <p:cNvSpPr/>
          <p:nvPr/>
        </p:nvSpPr>
        <p:spPr>
          <a:xfrm>
            <a:off x="3248144" y="2978825"/>
            <a:ext cx="4724162" cy="951905"/>
          </a:xfrm>
          <a:prstGeom prst="rect">
            <a:avLst/>
          </a:prstGeom>
          <a:noFill/>
          <a:ln/>
        </p:spPr>
        <p:txBody>
          <a:bodyPr wrap="square" rtlCol="0" anchor="t"/>
          <a:lstStyle/>
          <a:p>
            <a:pPr marL="0" indent="0">
              <a:lnSpc>
                <a:spcPts val="2499"/>
              </a:lnSpc>
              <a:buNone/>
            </a:pPr>
            <a:r>
              <a:rPr lang="en-US" sz="1562" b="1" dirty="0">
                <a:solidFill>
                  <a:srgbClr val="DAD1E6"/>
                </a:solidFill>
                <a:latin typeface="Fira Sans" pitchFamily="34" charset="0"/>
                <a:ea typeface="Fira Sans" pitchFamily="34" charset="-122"/>
                <a:cs typeface="Fira Sans" pitchFamily="34" charset="-120"/>
              </a:rPr>
              <a:t>Mumbai Harbour</a:t>
            </a:r>
            <a:r>
              <a:rPr lang="en-US" sz="1562" dirty="0">
                <a:solidFill>
                  <a:srgbClr val="DAD1E6"/>
                </a:solidFill>
                <a:latin typeface="Fira Sans" pitchFamily="34" charset="0"/>
                <a:ea typeface="Fira Sans" pitchFamily="34" charset="-122"/>
                <a:cs typeface="Fira Sans" pitchFamily="34" charset="-120"/>
              </a:rPr>
              <a:t> stands out with the </a:t>
            </a:r>
            <a:r>
              <a:rPr lang="en-US" sz="1562" b="1" dirty="0">
                <a:solidFill>
                  <a:srgbClr val="DAD1E6"/>
                </a:solidFill>
                <a:latin typeface="Fira Sans" pitchFamily="34" charset="0"/>
                <a:ea typeface="Fira Sans" pitchFamily="34" charset="-122"/>
                <a:cs typeface="Fira Sans" pitchFamily="34" charset="-120"/>
              </a:rPr>
              <a:t>highest average price per square foot at approximately </a:t>
            </a:r>
            <a:r>
              <a:rPr lang="en-US" sz="1562" b="1" dirty="0">
                <a:solidFill>
                  <a:srgbClr val="F9D933"/>
                </a:solidFill>
                <a:latin typeface="Fira Sans" pitchFamily="34" charset="0"/>
                <a:ea typeface="Fira Sans" pitchFamily="34" charset="-122"/>
                <a:cs typeface="Fira Sans" pitchFamily="34" charset="-120"/>
              </a:rPr>
              <a:t>49,752.60</a:t>
            </a:r>
            <a:r>
              <a:rPr lang="en-US" sz="1562" dirty="0">
                <a:solidFill>
                  <a:srgbClr val="DAD1E6"/>
                </a:solidFill>
                <a:latin typeface="Fira Sans" pitchFamily="34" charset="0"/>
                <a:ea typeface="Fira Sans" pitchFamily="34" charset="-122"/>
                <a:cs typeface="Fira Sans" pitchFamily="34" charset="-120"/>
              </a:rPr>
              <a:t>.</a:t>
            </a:r>
            <a:endParaRPr lang="en-US" sz="1562" dirty="0"/>
          </a:p>
        </p:txBody>
      </p:sp>
      <p:sp>
        <p:nvSpPr>
          <p:cNvPr id="11" name="Shape 6"/>
          <p:cNvSpPr/>
          <p:nvPr/>
        </p:nvSpPr>
        <p:spPr>
          <a:xfrm>
            <a:off x="2603421" y="4352211"/>
            <a:ext cx="446365" cy="446365"/>
          </a:xfrm>
          <a:prstGeom prst="roundRect">
            <a:avLst>
              <a:gd name="adj" fmla="val 6667"/>
            </a:avLst>
          </a:prstGeom>
          <a:solidFill>
            <a:srgbClr val="433550"/>
          </a:solidFill>
          <a:ln/>
        </p:spPr>
      </p:sp>
      <p:sp>
        <p:nvSpPr>
          <p:cNvPr id="12" name="Text 7"/>
          <p:cNvSpPr/>
          <p:nvPr/>
        </p:nvSpPr>
        <p:spPr>
          <a:xfrm>
            <a:off x="2752130" y="4426625"/>
            <a:ext cx="148828" cy="297537"/>
          </a:xfrm>
          <a:prstGeom prst="rect">
            <a:avLst/>
          </a:prstGeom>
          <a:noFill/>
          <a:ln/>
        </p:spPr>
        <p:txBody>
          <a:bodyPr wrap="none" rtlCol="0" anchor="t"/>
          <a:lstStyle/>
          <a:p>
            <a:pPr marL="0" indent="0" algn="ctr">
              <a:lnSpc>
                <a:spcPts val="2343"/>
              </a:lnSpc>
              <a:buNone/>
            </a:pPr>
            <a:r>
              <a:rPr lang="en-US" sz="2343" b="1" dirty="0">
                <a:solidFill>
                  <a:srgbClr val="DAD1E6"/>
                </a:solidFill>
                <a:latin typeface="Inconsolata" pitchFamily="34" charset="0"/>
                <a:ea typeface="Inconsolata" pitchFamily="34" charset="-122"/>
                <a:cs typeface="Inconsolata" pitchFamily="34" charset="-120"/>
              </a:rPr>
              <a:t>2</a:t>
            </a:r>
            <a:endParaRPr lang="en-US" sz="2343" dirty="0"/>
          </a:p>
        </p:txBody>
      </p:sp>
      <p:sp>
        <p:nvSpPr>
          <p:cNvPr id="13" name="Text 8"/>
          <p:cNvSpPr/>
          <p:nvPr/>
        </p:nvSpPr>
        <p:spPr>
          <a:xfrm>
            <a:off x="3248144" y="4352211"/>
            <a:ext cx="2479834" cy="309920"/>
          </a:xfrm>
          <a:prstGeom prst="rect">
            <a:avLst/>
          </a:prstGeom>
          <a:noFill/>
          <a:ln/>
        </p:spPr>
        <p:txBody>
          <a:bodyPr wrap="none" rtlCol="0" anchor="t"/>
          <a:lstStyle/>
          <a:p>
            <a:pPr marL="0" indent="0">
              <a:lnSpc>
                <a:spcPts val="2441"/>
              </a:lnSpc>
              <a:buNone/>
            </a:pPr>
            <a:r>
              <a:rPr lang="en-US" sz="1953" b="1" dirty="0">
                <a:solidFill>
                  <a:srgbClr val="DAD1E6"/>
                </a:solidFill>
                <a:latin typeface="Inconsolata" pitchFamily="34" charset="0"/>
                <a:ea typeface="Inconsolata" pitchFamily="34" charset="-122"/>
                <a:cs typeface="Inconsolata" pitchFamily="34" charset="-120"/>
              </a:rPr>
              <a:t>Lowest Average Price</a:t>
            </a:r>
            <a:endParaRPr lang="en-US" sz="1953" dirty="0"/>
          </a:p>
        </p:txBody>
      </p:sp>
      <p:sp>
        <p:nvSpPr>
          <p:cNvPr id="14" name="Text 9"/>
          <p:cNvSpPr/>
          <p:nvPr/>
        </p:nvSpPr>
        <p:spPr>
          <a:xfrm>
            <a:off x="3248144" y="4781074"/>
            <a:ext cx="4724162" cy="634603"/>
          </a:xfrm>
          <a:prstGeom prst="rect">
            <a:avLst/>
          </a:prstGeom>
          <a:noFill/>
          <a:ln/>
        </p:spPr>
        <p:txBody>
          <a:bodyPr wrap="square" rtlCol="0" anchor="t"/>
          <a:lstStyle/>
          <a:p>
            <a:pPr marL="0" indent="0">
              <a:lnSpc>
                <a:spcPts val="2499"/>
              </a:lnSpc>
              <a:buNone/>
            </a:pPr>
            <a:r>
              <a:rPr lang="en-US" sz="1562" b="1" dirty="0">
                <a:solidFill>
                  <a:srgbClr val="DAD1E6"/>
                </a:solidFill>
                <a:latin typeface="Fira Sans" pitchFamily="34" charset="0"/>
                <a:ea typeface="Fira Sans" pitchFamily="34" charset="-122"/>
                <a:cs typeface="Fira Sans" pitchFamily="34" charset="-120"/>
              </a:rPr>
              <a:t>Mumbai Beyond Thane</a:t>
            </a:r>
            <a:r>
              <a:rPr lang="en-US" sz="1562" dirty="0">
                <a:solidFill>
                  <a:srgbClr val="DAD1E6"/>
                </a:solidFill>
                <a:latin typeface="Fira Sans" pitchFamily="34" charset="0"/>
                <a:ea typeface="Fira Sans" pitchFamily="34" charset="-122"/>
                <a:cs typeface="Fira Sans" pitchFamily="34" charset="-120"/>
              </a:rPr>
              <a:t> has the </a:t>
            </a:r>
            <a:r>
              <a:rPr lang="en-US" sz="1562" b="1" dirty="0">
                <a:solidFill>
                  <a:srgbClr val="DAD1E6"/>
                </a:solidFill>
                <a:latin typeface="Fira Sans" pitchFamily="34" charset="0"/>
                <a:ea typeface="Fira Sans" pitchFamily="34" charset="-122"/>
                <a:cs typeface="Fira Sans" pitchFamily="34" charset="-120"/>
              </a:rPr>
              <a:t>lowest average price per square foot, recorded at </a:t>
            </a:r>
            <a:r>
              <a:rPr lang="en-US" sz="1562" b="1" dirty="0">
                <a:solidFill>
                  <a:srgbClr val="F9D933"/>
                </a:solidFill>
                <a:latin typeface="Fira Sans" pitchFamily="34" charset="0"/>
                <a:ea typeface="Fira Sans" pitchFamily="34" charset="-122"/>
                <a:cs typeface="Fira Sans" pitchFamily="34" charset="-120"/>
              </a:rPr>
              <a:t>9,378.98</a:t>
            </a:r>
            <a:r>
              <a:rPr lang="en-US" sz="1562" dirty="0">
                <a:solidFill>
                  <a:srgbClr val="DAD1E6"/>
                </a:solidFill>
                <a:latin typeface="Fira Sans" pitchFamily="34" charset="0"/>
                <a:ea typeface="Fira Sans" pitchFamily="34" charset="-122"/>
                <a:cs typeface="Fira Sans" pitchFamily="34" charset="-120"/>
              </a:rPr>
              <a:t>.</a:t>
            </a:r>
            <a:endParaRPr lang="en-US" sz="1562" dirty="0"/>
          </a:p>
        </p:txBody>
      </p:sp>
      <p:sp>
        <p:nvSpPr>
          <p:cNvPr id="15" name="Shape 10"/>
          <p:cNvSpPr/>
          <p:nvPr/>
        </p:nvSpPr>
        <p:spPr>
          <a:xfrm>
            <a:off x="2603421" y="5837158"/>
            <a:ext cx="446365" cy="446365"/>
          </a:xfrm>
          <a:prstGeom prst="roundRect">
            <a:avLst>
              <a:gd name="adj" fmla="val 6667"/>
            </a:avLst>
          </a:prstGeom>
          <a:solidFill>
            <a:srgbClr val="433550"/>
          </a:solidFill>
          <a:ln/>
        </p:spPr>
      </p:sp>
      <p:sp>
        <p:nvSpPr>
          <p:cNvPr id="16" name="Text 11"/>
          <p:cNvSpPr/>
          <p:nvPr/>
        </p:nvSpPr>
        <p:spPr>
          <a:xfrm>
            <a:off x="2752130" y="5911572"/>
            <a:ext cx="148828" cy="297537"/>
          </a:xfrm>
          <a:prstGeom prst="rect">
            <a:avLst/>
          </a:prstGeom>
          <a:noFill/>
          <a:ln/>
        </p:spPr>
        <p:txBody>
          <a:bodyPr wrap="none" rtlCol="0" anchor="t"/>
          <a:lstStyle/>
          <a:p>
            <a:pPr marL="0" indent="0" algn="ctr">
              <a:lnSpc>
                <a:spcPts val="2343"/>
              </a:lnSpc>
              <a:buNone/>
            </a:pPr>
            <a:r>
              <a:rPr lang="en-US" sz="2343" b="1" dirty="0">
                <a:solidFill>
                  <a:srgbClr val="DAD1E6"/>
                </a:solidFill>
                <a:latin typeface="Inconsolata" pitchFamily="34" charset="0"/>
                <a:ea typeface="Inconsolata" pitchFamily="34" charset="-122"/>
                <a:cs typeface="Inconsolata" pitchFamily="34" charset="-120"/>
              </a:rPr>
              <a:t>3</a:t>
            </a:r>
            <a:endParaRPr lang="en-US" sz="2343" dirty="0"/>
          </a:p>
        </p:txBody>
      </p:sp>
      <p:sp>
        <p:nvSpPr>
          <p:cNvPr id="17" name="Text 12"/>
          <p:cNvSpPr/>
          <p:nvPr/>
        </p:nvSpPr>
        <p:spPr>
          <a:xfrm>
            <a:off x="3248144" y="5837158"/>
            <a:ext cx="2726769" cy="309920"/>
          </a:xfrm>
          <a:prstGeom prst="rect">
            <a:avLst/>
          </a:prstGeom>
          <a:noFill/>
          <a:ln/>
        </p:spPr>
        <p:txBody>
          <a:bodyPr wrap="none" rtlCol="0" anchor="t"/>
          <a:lstStyle/>
          <a:p>
            <a:pPr marL="0" indent="0">
              <a:lnSpc>
                <a:spcPts val="2441"/>
              </a:lnSpc>
              <a:buNone/>
            </a:pPr>
            <a:r>
              <a:rPr lang="en-US" sz="1953" b="1" dirty="0">
                <a:solidFill>
                  <a:srgbClr val="DAD1E6"/>
                </a:solidFill>
                <a:latin typeface="Inconsolata" pitchFamily="34" charset="0"/>
                <a:ea typeface="Inconsolata" pitchFamily="34" charset="-122"/>
                <a:cs typeface="Inconsolata" pitchFamily="34" charset="-120"/>
              </a:rPr>
              <a:t>Considerable Variation</a:t>
            </a:r>
            <a:endParaRPr lang="en-US" sz="1953" dirty="0"/>
          </a:p>
        </p:txBody>
      </p:sp>
      <p:sp>
        <p:nvSpPr>
          <p:cNvPr id="18" name="Text 13"/>
          <p:cNvSpPr/>
          <p:nvPr/>
        </p:nvSpPr>
        <p:spPr>
          <a:xfrm>
            <a:off x="3248144" y="6266021"/>
            <a:ext cx="4724162" cy="1269206"/>
          </a:xfrm>
          <a:prstGeom prst="rect">
            <a:avLst/>
          </a:prstGeom>
          <a:noFill/>
          <a:ln/>
        </p:spPr>
        <p:txBody>
          <a:bodyPr wrap="square" rtlCol="0" anchor="t"/>
          <a:lstStyle/>
          <a:p>
            <a:pPr marL="0" indent="0">
              <a:lnSpc>
                <a:spcPts val="2499"/>
              </a:lnSpc>
              <a:buNone/>
            </a:pPr>
            <a:r>
              <a:rPr lang="en-US" sz="1562" dirty="0">
                <a:solidFill>
                  <a:srgbClr val="DAD1E6"/>
                </a:solidFill>
                <a:latin typeface="Fira Sans" pitchFamily="34" charset="0"/>
                <a:ea typeface="Fira Sans" pitchFamily="34" charset="-122"/>
                <a:cs typeface="Fira Sans" pitchFamily="34" charset="-120"/>
              </a:rPr>
              <a:t>There is a </a:t>
            </a:r>
            <a:r>
              <a:rPr lang="en-US" sz="1562" b="1" dirty="0">
                <a:solidFill>
                  <a:srgbClr val="DAD1E6"/>
                </a:solidFill>
                <a:latin typeface="Fira Sans" pitchFamily="34" charset="0"/>
                <a:ea typeface="Fira Sans" pitchFamily="34" charset="-122"/>
                <a:cs typeface="Fira Sans" pitchFamily="34" charset="-120"/>
              </a:rPr>
              <a:t>substantial range</a:t>
            </a:r>
            <a:r>
              <a:rPr lang="en-US" sz="1562" dirty="0">
                <a:solidFill>
                  <a:srgbClr val="DAD1E6"/>
                </a:solidFill>
                <a:latin typeface="Fira Sans" pitchFamily="34" charset="0"/>
                <a:ea typeface="Fira Sans" pitchFamily="34" charset="-122"/>
                <a:cs typeface="Fira Sans" pitchFamily="34" charset="-120"/>
              </a:rPr>
              <a:t> in pricing, from the lowest in Mumbai Beyond Thane to the highest in Mumbai Harbour, indicating a diverse real estate market across different regions.</a:t>
            </a:r>
            <a:endParaRPr lang="en-US" sz="156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4630400" cy="8618577"/>
          </a:xfrm>
          <a:prstGeom prst="rect">
            <a:avLst/>
          </a:prstGeom>
        </p:spPr>
      </p:pic>
      <p:sp>
        <p:nvSpPr>
          <p:cNvPr id="3" name="Shape 0"/>
          <p:cNvSpPr/>
          <p:nvPr/>
        </p:nvSpPr>
        <p:spPr>
          <a:xfrm>
            <a:off x="2605802" y="243840"/>
            <a:ext cx="9418677" cy="8374737"/>
          </a:xfrm>
          <a:prstGeom prst="roundRect">
            <a:avLst>
              <a:gd name="adj" fmla="val 310"/>
            </a:avLst>
          </a:prstGeom>
          <a:solidFill>
            <a:srgbClr val="241631"/>
          </a:solidFill>
          <a:ln/>
        </p:spPr>
      </p:sp>
      <p:pic>
        <p:nvPicPr>
          <p:cNvPr id="4" name="Image 1" descr="preencoded.png"/>
          <p:cNvPicPr>
            <a:picLocks noChangeAspect="1"/>
          </p:cNvPicPr>
          <p:nvPr/>
        </p:nvPicPr>
        <p:blipFill>
          <a:blip r:embed="rId4"/>
          <a:stretch>
            <a:fillRect/>
          </a:stretch>
        </p:blipFill>
        <p:spPr>
          <a:xfrm>
            <a:off x="2605802" y="243840"/>
            <a:ext cx="3531989" cy="8374737"/>
          </a:xfrm>
          <a:prstGeom prst="rect">
            <a:avLst/>
          </a:prstGeom>
        </p:spPr>
      </p:pic>
      <p:pic>
        <p:nvPicPr>
          <p:cNvPr id="5" name="Image 2" descr="preencoded.png"/>
          <p:cNvPicPr>
            <a:picLocks noChangeAspect="1"/>
          </p:cNvPicPr>
          <p:nvPr/>
        </p:nvPicPr>
        <p:blipFill>
          <a:blip r:embed="rId5"/>
          <a:stretch>
            <a:fillRect/>
          </a:stretch>
        </p:blipFill>
        <p:spPr>
          <a:xfrm>
            <a:off x="2821781" y="2364462"/>
            <a:ext cx="3100030" cy="4133374"/>
          </a:xfrm>
          <a:prstGeom prst="rect">
            <a:avLst/>
          </a:prstGeom>
        </p:spPr>
      </p:pic>
      <p:sp>
        <p:nvSpPr>
          <p:cNvPr id="6" name="Text 1"/>
          <p:cNvSpPr/>
          <p:nvPr/>
        </p:nvSpPr>
        <p:spPr>
          <a:xfrm>
            <a:off x="6742628" y="719018"/>
            <a:ext cx="4676894" cy="1620203"/>
          </a:xfrm>
          <a:prstGeom prst="rect">
            <a:avLst/>
          </a:prstGeom>
          <a:noFill/>
          <a:ln/>
        </p:spPr>
        <p:txBody>
          <a:bodyPr wrap="square" rtlCol="0" anchor="t"/>
          <a:lstStyle/>
          <a:p>
            <a:pPr marL="0" indent="0">
              <a:lnSpc>
                <a:spcPts val="4253"/>
              </a:lnSpc>
              <a:buNone/>
            </a:pPr>
            <a:r>
              <a:rPr lang="en-US" sz="3402" b="1" dirty="0">
                <a:solidFill>
                  <a:srgbClr val="F94CAF"/>
                </a:solidFill>
                <a:latin typeface="Inconsolata" pitchFamily="34" charset="0"/>
                <a:ea typeface="Inconsolata" pitchFamily="34" charset="-122"/>
                <a:cs typeface="Inconsolata" pitchFamily="34" charset="-120"/>
              </a:rPr>
              <a:t>Relationship Between Bedrooms and Price per Square Foot</a:t>
            </a:r>
            <a:endParaRPr lang="en-US" sz="3402" dirty="0"/>
          </a:p>
        </p:txBody>
      </p:sp>
      <p:sp>
        <p:nvSpPr>
          <p:cNvPr id="7" name="Shape 2"/>
          <p:cNvSpPr/>
          <p:nvPr/>
        </p:nvSpPr>
        <p:spPr>
          <a:xfrm>
            <a:off x="6742628" y="2598420"/>
            <a:ext cx="4676894" cy="1548765"/>
          </a:xfrm>
          <a:prstGeom prst="roundRect">
            <a:avLst>
              <a:gd name="adj" fmla="val 1674"/>
            </a:avLst>
          </a:prstGeom>
          <a:solidFill>
            <a:srgbClr val="433550"/>
          </a:solidFill>
          <a:ln/>
        </p:spPr>
      </p:sp>
      <p:sp>
        <p:nvSpPr>
          <p:cNvPr id="8" name="Text 3"/>
          <p:cNvSpPr/>
          <p:nvPr/>
        </p:nvSpPr>
        <p:spPr>
          <a:xfrm>
            <a:off x="6915388" y="2771180"/>
            <a:ext cx="2160270" cy="269915"/>
          </a:xfrm>
          <a:prstGeom prst="rect">
            <a:avLst/>
          </a:prstGeom>
          <a:noFill/>
          <a:ln/>
        </p:spPr>
        <p:txBody>
          <a:bodyPr wrap="none" rtlCol="0" anchor="t"/>
          <a:lstStyle/>
          <a:p>
            <a:pPr marL="0" indent="0">
              <a:lnSpc>
                <a:spcPts val="2126"/>
              </a:lnSpc>
              <a:buNone/>
            </a:pPr>
            <a:r>
              <a:rPr lang="en-US" sz="1701" b="1" dirty="0">
                <a:solidFill>
                  <a:srgbClr val="DAD1E6"/>
                </a:solidFill>
                <a:latin typeface="Inconsolata" pitchFamily="34" charset="0"/>
                <a:ea typeface="Inconsolata" pitchFamily="34" charset="-122"/>
                <a:cs typeface="Inconsolata" pitchFamily="34" charset="-120"/>
              </a:rPr>
              <a:t>Correlation Value</a:t>
            </a:r>
            <a:endParaRPr lang="en-US" sz="1701" dirty="0"/>
          </a:p>
        </p:txBody>
      </p:sp>
      <p:sp>
        <p:nvSpPr>
          <p:cNvPr id="9" name="Text 4"/>
          <p:cNvSpPr/>
          <p:nvPr/>
        </p:nvSpPr>
        <p:spPr>
          <a:xfrm>
            <a:off x="6915388" y="3144679"/>
            <a:ext cx="4331375" cy="829747"/>
          </a:xfrm>
          <a:prstGeom prst="rect">
            <a:avLst/>
          </a:prstGeom>
          <a:noFill/>
          <a:ln/>
        </p:spPr>
        <p:txBody>
          <a:bodyPr wrap="square" rtlCol="0" anchor="t"/>
          <a:lstStyle/>
          <a:p>
            <a:pPr marL="0" indent="0">
              <a:lnSpc>
                <a:spcPts val="2177"/>
              </a:lnSpc>
              <a:buNone/>
            </a:pPr>
            <a:r>
              <a:rPr lang="en-US" sz="1361" dirty="0">
                <a:solidFill>
                  <a:srgbClr val="DAD1E6"/>
                </a:solidFill>
                <a:latin typeface="Fira Sans" pitchFamily="34" charset="0"/>
                <a:ea typeface="Fira Sans" pitchFamily="34" charset="-122"/>
                <a:cs typeface="Fira Sans" pitchFamily="34" charset="-120"/>
              </a:rPr>
              <a:t>The </a:t>
            </a:r>
            <a:r>
              <a:rPr lang="en-US" sz="1361" b="1" dirty="0">
                <a:solidFill>
                  <a:srgbClr val="DAD1E6"/>
                </a:solidFill>
                <a:latin typeface="Fira Sans" pitchFamily="34" charset="0"/>
                <a:ea typeface="Fira Sans" pitchFamily="34" charset="-122"/>
                <a:cs typeface="Fira Sans" pitchFamily="34" charset="-120"/>
              </a:rPr>
              <a:t>correlation coefficient</a:t>
            </a:r>
            <a:r>
              <a:rPr lang="en-US" sz="1361" dirty="0">
                <a:solidFill>
                  <a:srgbClr val="DAD1E6"/>
                </a:solidFill>
                <a:latin typeface="Fira Sans" pitchFamily="34" charset="0"/>
                <a:ea typeface="Fira Sans" pitchFamily="34" charset="-122"/>
                <a:cs typeface="Fira Sans" pitchFamily="34" charset="-120"/>
              </a:rPr>
              <a:t> of </a:t>
            </a:r>
            <a:r>
              <a:rPr lang="en-US" sz="1361" b="1" dirty="0">
                <a:solidFill>
                  <a:srgbClr val="F9D933"/>
                </a:solidFill>
                <a:latin typeface="Fira Sans" pitchFamily="34" charset="0"/>
                <a:ea typeface="Fira Sans" pitchFamily="34" charset="-122"/>
                <a:cs typeface="Fira Sans" pitchFamily="34" charset="-120"/>
              </a:rPr>
              <a:t>0.121741</a:t>
            </a:r>
            <a:r>
              <a:rPr lang="en-US" sz="1361" dirty="0">
                <a:solidFill>
                  <a:srgbClr val="DAD1E6"/>
                </a:solidFill>
                <a:latin typeface="Fira Sans" pitchFamily="34" charset="0"/>
                <a:ea typeface="Fira Sans" pitchFamily="34" charset="-122"/>
                <a:cs typeface="Fira Sans" pitchFamily="34" charset="-120"/>
              </a:rPr>
              <a:t> suggests a </a:t>
            </a:r>
            <a:r>
              <a:rPr lang="en-US" sz="1361" b="1" dirty="0">
                <a:solidFill>
                  <a:srgbClr val="DAD1E6"/>
                </a:solidFill>
                <a:latin typeface="Fira Sans" pitchFamily="34" charset="0"/>
                <a:ea typeface="Fira Sans" pitchFamily="34" charset="-122"/>
                <a:cs typeface="Fira Sans" pitchFamily="34" charset="-120"/>
              </a:rPr>
              <a:t>very weak positive correlation</a:t>
            </a:r>
            <a:r>
              <a:rPr lang="en-US" sz="1361" dirty="0">
                <a:solidFill>
                  <a:srgbClr val="DAD1E6"/>
                </a:solidFill>
                <a:latin typeface="Fira Sans" pitchFamily="34" charset="0"/>
                <a:ea typeface="Fira Sans" pitchFamily="34" charset="-122"/>
                <a:cs typeface="Fira Sans" pitchFamily="34" charset="-120"/>
              </a:rPr>
              <a:t> between the number of bedrooms and the price per square foot.</a:t>
            </a:r>
            <a:endParaRPr lang="en-US" sz="1361" dirty="0"/>
          </a:p>
        </p:txBody>
      </p:sp>
      <p:sp>
        <p:nvSpPr>
          <p:cNvPr id="10" name="Shape 5"/>
          <p:cNvSpPr/>
          <p:nvPr/>
        </p:nvSpPr>
        <p:spPr>
          <a:xfrm>
            <a:off x="6742628" y="4319945"/>
            <a:ext cx="4676894" cy="1825347"/>
          </a:xfrm>
          <a:prstGeom prst="roundRect">
            <a:avLst>
              <a:gd name="adj" fmla="val 1420"/>
            </a:avLst>
          </a:prstGeom>
          <a:solidFill>
            <a:srgbClr val="433550"/>
          </a:solidFill>
          <a:ln/>
        </p:spPr>
      </p:sp>
      <p:sp>
        <p:nvSpPr>
          <p:cNvPr id="11" name="Text 6"/>
          <p:cNvSpPr/>
          <p:nvPr/>
        </p:nvSpPr>
        <p:spPr>
          <a:xfrm>
            <a:off x="6915388" y="4492704"/>
            <a:ext cx="2160270" cy="269915"/>
          </a:xfrm>
          <a:prstGeom prst="rect">
            <a:avLst/>
          </a:prstGeom>
          <a:noFill/>
          <a:ln/>
        </p:spPr>
        <p:txBody>
          <a:bodyPr wrap="none" rtlCol="0" anchor="t"/>
          <a:lstStyle/>
          <a:p>
            <a:pPr marL="0" indent="0">
              <a:lnSpc>
                <a:spcPts val="2126"/>
              </a:lnSpc>
              <a:buNone/>
            </a:pPr>
            <a:r>
              <a:rPr lang="en-US" sz="1701" b="1" dirty="0">
                <a:solidFill>
                  <a:srgbClr val="DAD1E6"/>
                </a:solidFill>
                <a:latin typeface="Inconsolata" pitchFamily="34" charset="0"/>
                <a:ea typeface="Inconsolata" pitchFamily="34" charset="-122"/>
                <a:cs typeface="Inconsolata" pitchFamily="34" charset="-120"/>
              </a:rPr>
              <a:t>Interpretation</a:t>
            </a:r>
            <a:endParaRPr lang="en-US" sz="1701" dirty="0"/>
          </a:p>
        </p:txBody>
      </p:sp>
      <p:sp>
        <p:nvSpPr>
          <p:cNvPr id="12" name="Text 7"/>
          <p:cNvSpPr/>
          <p:nvPr/>
        </p:nvSpPr>
        <p:spPr>
          <a:xfrm>
            <a:off x="6915388" y="4866203"/>
            <a:ext cx="4331375" cy="1106329"/>
          </a:xfrm>
          <a:prstGeom prst="rect">
            <a:avLst/>
          </a:prstGeom>
          <a:noFill/>
          <a:ln/>
        </p:spPr>
        <p:txBody>
          <a:bodyPr wrap="square" rtlCol="0" anchor="t"/>
          <a:lstStyle/>
          <a:p>
            <a:pPr marL="0" indent="0">
              <a:lnSpc>
                <a:spcPts val="2177"/>
              </a:lnSpc>
              <a:buNone/>
            </a:pPr>
            <a:r>
              <a:rPr lang="en-US" sz="1361" dirty="0">
                <a:solidFill>
                  <a:srgbClr val="DAD1E6"/>
                </a:solidFill>
                <a:latin typeface="Fira Sans" pitchFamily="34" charset="0"/>
                <a:ea typeface="Fira Sans" pitchFamily="34" charset="-122"/>
                <a:cs typeface="Fira Sans" pitchFamily="34" charset="-120"/>
              </a:rPr>
              <a:t>The </a:t>
            </a:r>
            <a:r>
              <a:rPr lang="en-US" sz="1361" b="1" dirty="0">
                <a:solidFill>
                  <a:srgbClr val="DAD1E6"/>
                </a:solidFill>
                <a:latin typeface="Fira Sans" pitchFamily="34" charset="0"/>
                <a:ea typeface="Fira Sans" pitchFamily="34" charset="-122"/>
                <a:cs typeface="Fira Sans" pitchFamily="34" charset="-120"/>
              </a:rPr>
              <a:t>very weak positive relationship</a:t>
            </a:r>
            <a:r>
              <a:rPr lang="en-US" sz="1361" dirty="0">
                <a:solidFill>
                  <a:srgbClr val="DAD1E6"/>
                </a:solidFill>
                <a:latin typeface="Fira Sans" pitchFamily="34" charset="0"/>
                <a:ea typeface="Fira Sans" pitchFamily="34" charset="-122"/>
                <a:cs typeface="Fira Sans" pitchFamily="34" charset="-120"/>
              </a:rPr>
              <a:t> implies that other factors might be more influential in determining the price per square foot than just the number of bedrooms.</a:t>
            </a:r>
            <a:endParaRPr lang="en-US" sz="1361" dirty="0"/>
          </a:p>
        </p:txBody>
      </p:sp>
      <p:sp>
        <p:nvSpPr>
          <p:cNvPr id="13" name="Shape 8"/>
          <p:cNvSpPr/>
          <p:nvPr/>
        </p:nvSpPr>
        <p:spPr>
          <a:xfrm>
            <a:off x="6742628" y="6318052"/>
            <a:ext cx="4676894" cy="1825347"/>
          </a:xfrm>
          <a:prstGeom prst="roundRect">
            <a:avLst>
              <a:gd name="adj" fmla="val 1420"/>
            </a:avLst>
          </a:prstGeom>
          <a:solidFill>
            <a:srgbClr val="433550"/>
          </a:solidFill>
          <a:ln/>
        </p:spPr>
      </p:sp>
      <p:sp>
        <p:nvSpPr>
          <p:cNvPr id="14" name="Text 9"/>
          <p:cNvSpPr/>
          <p:nvPr/>
        </p:nvSpPr>
        <p:spPr>
          <a:xfrm>
            <a:off x="6915388" y="6490811"/>
            <a:ext cx="2160270" cy="269915"/>
          </a:xfrm>
          <a:prstGeom prst="rect">
            <a:avLst/>
          </a:prstGeom>
          <a:noFill/>
          <a:ln/>
        </p:spPr>
        <p:txBody>
          <a:bodyPr wrap="none" rtlCol="0" anchor="t"/>
          <a:lstStyle/>
          <a:p>
            <a:pPr marL="0" indent="0">
              <a:lnSpc>
                <a:spcPts val="2126"/>
              </a:lnSpc>
              <a:buNone/>
            </a:pPr>
            <a:r>
              <a:rPr lang="en-US" sz="1701" b="1" dirty="0">
                <a:solidFill>
                  <a:srgbClr val="DAD1E6"/>
                </a:solidFill>
                <a:latin typeface="Inconsolata" pitchFamily="34" charset="0"/>
                <a:ea typeface="Inconsolata" pitchFamily="34" charset="-122"/>
                <a:cs typeface="Inconsolata" pitchFamily="34" charset="-120"/>
              </a:rPr>
              <a:t>Conclusion</a:t>
            </a:r>
            <a:endParaRPr lang="en-US" sz="1701" dirty="0"/>
          </a:p>
        </p:txBody>
      </p:sp>
      <p:sp>
        <p:nvSpPr>
          <p:cNvPr id="15" name="Text 10"/>
          <p:cNvSpPr/>
          <p:nvPr/>
        </p:nvSpPr>
        <p:spPr>
          <a:xfrm>
            <a:off x="6915388" y="6864310"/>
            <a:ext cx="4331375" cy="1106329"/>
          </a:xfrm>
          <a:prstGeom prst="rect">
            <a:avLst/>
          </a:prstGeom>
          <a:noFill/>
          <a:ln/>
        </p:spPr>
        <p:txBody>
          <a:bodyPr wrap="square" rtlCol="0" anchor="t"/>
          <a:lstStyle/>
          <a:p>
            <a:pPr marL="0" indent="0">
              <a:lnSpc>
                <a:spcPts val="2177"/>
              </a:lnSpc>
              <a:buNone/>
            </a:pPr>
            <a:r>
              <a:rPr lang="en-US" sz="1361" dirty="0">
                <a:solidFill>
                  <a:srgbClr val="DAD1E6"/>
                </a:solidFill>
                <a:latin typeface="Fira Sans" pitchFamily="34" charset="0"/>
                <a:ea typeface="Fira Sans" pitchFamily="34" charset="-122"/>
                <a:cs typeface="Fira Sans" pitchFamily="34" charset="-120"/>
              </a:rPr>
              <a:t>There is a </a:t>
            </a:r>
            <a:r>
              <a:rPr lang="en-US" sz="1361" b="1" dirty="0">
                <a:solidFill>
                  <a:srgbClr val="DAD1E6"/>
                </a:solidFill>
                <a:latin typeface="Fira Sans" pitchFamily="34" charset="0"/>
                <a:ea typeface="Fira Sans" pitchFamily="34" charset="-122"/>
                <a:cs typeface="Fira Sans" pitchFamily="34" charset="-120"/>
              </a:rPr>
              <a:t>very weak positive relationship</a:t>
            </a:r>
            <a:r>
              <a:rPr lang="en-US" sz="1361" dirty="0">
                <a:solidFill>
                  <a:srgbClr val="DAD1E6"/>
                </a:solidFill>
                <a:latin typeface="Fira Sans" pitchFamily="34" charset="0"/>
                <a:ea typeface="Fira Sans" pitchFamily="34" charset="-122"/>
                <a:cs typeface="Fira Sans" pitchFamily="34" charset="-120"/>
              </a:rPr>
              <a:t> between the number of bedrooms and the price per square foot, suggesting that other factors play a more significant role in property pricing.</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87454" y="801886"/>
            <a:ext cx="13455372" cy="6625709"/>
          </a:xfrm>
          <a:prstGeom prst="roundRect">
            <a:avLst>
              <a:gd name="adj" fmla="val 559"/>
            </a:avLst>
          </a:prstGeom>
          <a:solidFill>
            <a:srgbClr val="241631"/>
          </a:solidFill>
          <a:ln/>
        </p:spPr>
      </p:sp>
      <p:pic>
        <p:nvPicPr>
          <p:cNvPr id="4" name="Image 1" descr="preencoded.png"/>
          <p:cNvPicPr>
            <a:picLocks noChangeAspect="1"/>
          </p:cNvPicPr>
          <p:nvPr/>
        </p:nvPicPr>
        <p:blipFill>
          <a:blip r:embed="rId4"/>
          <a:stretch>
            <a:fillRect/>
          </a:stretch>
        </p:blipFill>
        <p:spPr>
          <a:xfrm>
            <a:off x="8996958" y="801886"/>
            <a:ext cx="5045750" cy="6625709"/>
          </a:xfrm>
          <a:prstGeom prst="rect">
            <a:avLst/>
          </a:prstGeom>
        </p:spPr>
      </p:pic>
      <p:pic>
        <p:nvPicPr>
          <p:cNvPr id="5" name="Image 2" descr="preencoded.png"/>
          <p:cNvPicPr>
            <a:picLocks noChangeAspect="1"/>
          </p:cNvPicPr>
          <p:nvPr/>
        </p:nvPicPr>
        <p:blipFill>
          <a:blip r:embed="rId5"/>
          <a:stretch>
            <a:fillRect/>
          </a:stretch>
        </p:blipFill>
        <p:spPr>
          <a:xfrm>
            <a:off x="9305568" y="2487216"/>
            <a:ext cx="4428411" cy="3254931"/>
          </a:xfrm>
          <a:prstGeom prst="rect">
            <a:avLst/>
          </a:prstGeom>
        </p:spPr>
      </p:pic>
      <p:sp>
        <p:nvSpPr>
          <p:cNvPr id="6" name="Text 1"/>
          <p:cNvSpPr/>
          <p:nvPr/>
        </p:nvSpPr>
        <p:spPr>
          <a:xfrm>
            <a:off x="1451491" y="1480780"/>
            <a:ext cx="6681430" cy="2314575"/>
          </a:xfrm>
          <a:prstGeom prst="rect">
            <a:avLst/>
          </a:prstGeom>
          <a:noFill/>
          <a:ln/>
        </p:spPr>
        <p:txBody>
          <a:bodyPr wrap="square" rtlCol="0" anchor="t"/>
          <a:lstStyle/>
          <a:p>
            <a:pPr marL="0" indent="0">
              <a:lnSpc>
                <a:spcPts val="6075"/>
              </a:lnSpc>
              <a:buNone/>
            </a:pPr>
            <a:r>
              <a:rPr lang="en-US" sz="4860" b="1" dirty="0">
                <a:solidFill>
                  <a:srgbClr val="F94CAF"/>
                </a:solidFill>
                <a:latin typeface="Inconsolata" pitchFamily="34" charset="0"/>
                <a:ea typeface="Inconsolata" pitchFamily="34" charset="-122"/>
                <a:cs typeface="Inconsolata" pitchFamily="34" charset="-120"/>
              </a:rPr>
              <a:t>Average Age of Properties Across Cities</a:t>
            </a:r>
            <a:endParaRPr lang="en-US" sz="4860" dirty="0"/>
          </a:p>
        </p:txBody>
      </p:sp>
      <p:pic>
        <p:nvPicPr>
          <p:cNvPr id="7" name="Image 3" descr="preencoded.png"/>
          <p:cNvPicPr>
            <a:picLocks noChangeAspect="1"/>
          </p:cNvPicPr>
          <p:nvPr/>
        </p:nvPicPr>
        <p:blipFill>
          <a:blip r:embed="rId6"/>
          <a:stretch>
            <a:fillRect/>
          </a:stretch>
        </p:blipFill>
        <p:spPr>
          <a:xfrm>
            <a:off x="1451491" y="4165640"/>
            <a:ext cx="617220" cy="617220"/>
          </a:xfrm>
          <a:prstGeom prst="rect">
            <a:avLst/>
          </a:prstGeom>
        </p:spPr>
      </p:pic>
      <p:sp>
        <p:nvSpPr>
          <p:cNvPr id="8" name="Text 2"/>
          <p:cNvSpPr/>
          <p:nvPr/>
        </p:nvSpPr>
        <p:spPr>
          <a:xfrm>
            <a:off x="1451491" y="5029676"/>
            <a:ext cx="3086100" cy="385763"/>
          </a:xfrm>
          <a:prstGeom prst="rect">
            <a:avLst/>
          </a:prstGeom>
          <a:noFill/>
          <a:ln/>
        </p:spPr>
        <p:txBody>
          <a:bodyPr wrap="none" rtlCol="0" anchor="t"/>
          <a:lstStyle/>
          <a:p>
            <a:pPr marL="0" indent="0" algn="l">
              <a:lnSpc>
                <a:spcPts val="3038"/>
              </a:lnSpc>
              <a:buNone/>
            </a:pPr>
            <a:r>
              <a:rPr lang="en-US" sz="2430" b="1" dirty="0">
                <a:solidFill>
                  <a:srgbClr val="DAD1E6"/>
                </a:solidFill>
                <a:latin typeface="Inconsolata" pitchFamily="34" charset="0"/>
                <a:ea typeface="Inconsolata" pitchFamily="34" charset="-122"/>
                <a:cs typeface="Inconsolata" pitchFamily="34" charset="-120"/>
              </a:rPr>
              <a:t>5 Years</a:t>
            </a:r>
            <a:endParaRPr lang="en-US" sz="2430" dirty="0"/>
          </a:p>
        </p:txBody>
      </p:sp>
      <p:sp>
        <p:nvSpPr>
          <p:cNvPr id="9" name="Text 3"/>
          <p:cNvSpPr/>
          <p:nvPr/>
        </p:nvSpPr>
        <p:spPr>
          <a:xfrm>
            <a:off x="1451491" y="5563553"/>
            <a:ext cx="6681430" cy="1185148"/>
          </a:xfrm>
          <a:prstGeom prst="rect">
            <a:avLst/>
          </a:prstGeom>
          <a:noFill/>
          <a:ln/>
        </p:spPr>
        <p:txBody>
          <a:bodyPr wrap="square" rtlCol="0" anchor="t"/>
          <a:lstStyle/>
          <a:p>
            <a:pPr marL="0" indent="0" algn="l">
              <a:lnSpc>
                <a:spcPts val="3110"/>
              </a:lnSpc>
              <a:buNone/>
            </a:pPr>
            <a:r>
              <a:rPr lang="en-US" sz="1944" dirty="0">
                <a:solidFill>
                  <a:srgbClr val="DAD1E6"/>
                </a:solidFill>
                <a:latin typeface="Fira Sans" pitchFamily="34" charset="0"/>
                <a:ea typeface="Fira Sans" pitchFamily="34" charset="-122"/>
                <a:cs typeface="Fira Sans" pitchFamily="34" charset="-120"/>
              </a:rPr>
              <a:t>The average age of properties in </a:t>
            </a:r>
            <a:r>
              <a:rPr lang="en-US" sz="1944" b="1" dirty="0">
                <a:solidFill>
                  <a:srgbClr val="DAD1E6"/>
                </a:solidFill>
                <a:latin typeface="Fira Sans" pitchFamily="34" charset="0"/>
                <a:ea typeface="Fira Sans" pitchFamily="34" charset="-122"/>
                <a:cs typeface="Fira Sans" pitchFamily="34" charset="-120"/>
              </a:rPr>
              <a:t>Central Mumbai suburbs</a:t>
            </a:r>
            <a:r>
              <a:rPr lang="en-US" sz="1944" dirty="0">
                <a:solidFill>
                  <a:srgbClr val="DAD1E6"/>
                </a:solidFill>
                <a:latin typeface="Fira Sans" pitchFamily="34" charset="0"/>
                <a:ea typeface="Fira Sans" pitchFamily="34" charset="-122"/>
                <a:cs typeface="Fira Sans" pitchFamily="34" charset="-120"/>
              </a:rPr>
              <a:t>, </a:t>
            </a:r>
            <a:r>
              <a:rPr lang="en-US" sz="1944" b="1" dirty="0">
                <a:solidFill>
                  <a:srgbClr val="DAD1E6"/>
                </a:solidFill>
                <a:latin typeface="Fira Sans" pitchFamily="34" charset="0"/>
                <a:ea typeface="Fira Sans" pitchFamily="34" charset="-122"/>
                <a:cs typeface="Fira Sans" pitchFamily="34" charset="-120"/>
              </a:rPr>
              <a:t>Mira Road And Beyond</a:t>
            </a:r>
            <a:r>
              <a:rPr lang="en-US" sz="1944" dirty="0">
                <a:solidFill>
                  <a:srgbClr val="DAD1E6"/>
                </a:solidFill>
                <a:latin typeface="Fira Sans" pitchFamily="34" charset="0"/>
                <a:ea typeface="Fira Sans" pitchFamily="34" charset="-122"/>
                <a:cs typeface="Fira Sans" pitchFamily="34" charset="-120"/>
              </a:rPr>
              <a:t>, </a:t>
            </a:r>
            <a:r>
              <a:rPr lang="en-US" sz="1944" b="1" dirty="0">
                <a:solidFill>
                  <a:srgbClr val="DAD1E6"/>
                </a:solidFill>
                <a:latin typeface="Fira Sans" pitchFamily="34" charset="0"/>
                <a:ea typeface="Fira Sans" pitchFamily="34" charset="-122"/>
                <a:cs typeface="Fira Sans" pitchFamily="34" charset="-120"/>
              </a:rPr>
              <a:t>Mumbai Andheri-Dahisar</a:t>
            </a:r>
            <a:r>
              <a:rPr lang="en-US" sz="1944" dirty="0">
                <a:solidFill>
                  <a:srgbClr val="DAD1E6"/>
                </a:solidFill>
                <a:latin typeface="Fira Sans" pitchFamily="34" charset="0"/>
                <a:ea typeface="Fira Sans" pitchFamily="34" charset="-122"/>
                <a:cs typeface="Fira Sans" pitchFamily="34" charset="-120"/>
              </a:rPr>
              <a:t>, </a:t>
            </a:r>
            <a:r>
              <a:rPr lang="en-US" sz="1944" b="1" dirty="0">
                <a:solidFill>
                  <a:srgbClr val="DAD1E6"/>
                </a:solidFill>
                <a:latin typeface="Fira Sans" pitchFamily="34" charset="0"/>
                <a:ea typeface="Fira Sans" pitchFamily="34" charset="-122"/>
                <a:cs typeface="Fira Sans" pitchFamily="34" charset="-120"/>
              </a:rPr>
              <a:t>Mumbai Beyond Thane</a:t>
            </a:r>
            <a:r>
              <a:rPr lang="en-US" sz="1944" dirty="0">
                <a:solidFill>
                  <a:srgbClr val="DAD1E6"/>
                </a:solidFill>
                <a:latin typeface="Fira Sans" pitchFamily="34" charset="0"/>
                <a:ea typeface="Fira Sans" pitchFamily="34" charset="-122"/>
                <a:cs typeface="Fira Sans" pitchFamily="34" charset="-120"/>
              </a:rPr>
              <a:t>, and </a:t>
            </a:r>
            <a:r>
              <a:rPr lang="en-US" sz="1944" b="1" dirty="0">
                <a:solidFill>
                  <a:srgbClr val="DAD1E6"/>
                </a:solidFill>
                <a:latin typeface="Fira Sans" pitchFamily="34" charset="0"/>
                <a:ea typeface="Fira Sans" pitchFamily="34" charset="-122"/>
                <a:cs typeface="Fira Sans" pitchFamily="34" charset="-120"/>
              </a:rPr>
              <a:t>Mumbai Harbour</a:t>
            </a:r>
            <a:r>
              <a:rPr lang="en-US" sz="1944" dirty="0">
                <a:solidFill>
                  <a:srgbClr val="DAD1E6"/>
                </a:solidFill>
                <a:latin typeface="Fira Sans" pitchFamily="34" charset="0"/>
                <a:ea typeface="Fira Sans" pitchFamily="34" charset="-122"/>
                <a:cs typeface="Fira Sans" pitchFamily="34" charset="-120"/>
              </a:rPr>
              <a:t> is </a:t>
            </a:r>
            <a:r>
              <a:rPr lang="en-US" sz="1944" b="1" dirty="0">
                <a:solidFill>
                  <a:srgbClr val="F9D933"/>
                </a:solidFill>
                <a:latin typeface="Fira Sans" pitchFamily="34" charset="0"/>
                <a:ea typeface="Fira Sans" pitchFamily="34" charset="-122"/>
                <a:cs typeface="Fira Sans" pitchFamily="34" charset="-120"/>
              </a:rPr>
              <a:t>5 years</a:t>
            </a:r>
            <a:r>
              <a:rPr lang="en-US" sz="1944" dirty="0">
                <a:solidFill>
                  <a:srgbClr val="DAD1E6"/>
                </a:solidFill>
                <a:latin typeface="Fira Sans" pitchFamily="34" charset="0"/>
                <a:ea typeface="Fira Sans" pitchFamily="34" charset="-122"/>
                <a:cs typeface="Fira Sans" pitchFamily="34" charset="-120"/>
              </a:rPr>
              <a:t>.</a:t>
            </a: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4630400" cy="8618577"/>
          </a:xfrm>
          <a:prstGeom prst="rect">
            <a:avLst/>
          </a:prstGeom>
        </p:spPr>
      </p:pic>
      <p:sp>
        <p:nvSpPr>
          <p:cNvPr id="3" name="Shape 0"/>
          <p:cNvSpPr/>
          <p:nvPr/>
        </p:nvSpPr>
        <p:spPr>
          <a:xfrm>
            <a:off x="2605802" y="243840"/>
            <a:ext cx="9418677" cy="8374737"/>
          </a:xfrm>
          <a:prstGeom prst="roundRect">
            <a:avLst>
              <a:gd name="adj" fmla="val 310"/>
            </a:avLst>
          </a:prstGeom>
          <a:solidFill>
            <a:srgbClr val="241631"/>
          </a:solidFill>
          <a:ln/>
        </p:spPr>
      </p:sp>
      <p:pic>
        <p:nvPicPr>
          <p:cNvPr id="4" name="Image 1" descr="preencoded.png"/>
          <p:cNvPicPr>
            <a:picLocks noChangeAspect="1"/>
          </p:cNvPicPr>
          <p:nvPr/>
        </p:nvPicPr>
        <p:blipFill>
          <a:blip r:embed="rId4"/>
          <a:stretch>
            <a:fillRect/>
          </a:stretch>
        </p:blipFill>
        <p:spPr>
          <a:xfrm>
            <a:off x="8492371" y="243840"/>
            <a:ext cx="3531989" cy="8374737"/>
          </a:xfrm>
          <a:prstGeom prst="rect">
            <a:avLst/>
          </a:prstGeom>
        </p:spPr>
      </p:pic>
      <p:pic>
        <p:nvPicPr>
          <p:cNvPr id="5" name="Image 2" descr="preencoded.png"/>
          <p:cNvPicPr>
            <a:picLocks noChangeAspect="1"/>
          </p:cNvPicPr>
          <p:nvPr/>
        </p:nvPicPr>
        <p:blipFill>
          <a:blip r:embed="rId5"/>
          <a:stretch>
            <a:fillRect/>
          </a:stretch>
        </p:blipFill>
        <p:spPr>
          <a:xfrm>
            <a:off x="8708350" y="3293269"/>
            <a:ext cx="3099911" cy="2275880"/>
          </a:xfrm>
          <a:prstGeom prst="rect">
            <a:avLst/>
          </a:prstGeom>
        </p:spPr>
      </p:pic>
      <p:sp>
        <p:nvSpPr>
          <p:cNvPr id="6" name="Text 1"/>
          <p:cNvSpPr/>
          <p:nvPr/>
        </p:nvSpPr>
        <p:spPr>
          <a:xfrm>
            <a:off x="3210639" y="719018"/>
            <a:ext cx="4676894" cy="1620203"/>
          </a:xfrm>
          <a:prstGeom prst="rect">
            <a:avLst/>
          </a:prstGeom>
          <a:noFill/>
          <a:ln/>
        </p:spPr>
        <p:txBody>
          <a:bodyPr wrap="square" rtlCol="0" anchor="t"/>
          <a:lstStyle/>
          <a:p>
            <a:pPr marL="0" indent="0">
              <a:lnSpc>
                <a:spcPts val="4253"/>
              </a:lnSpc>
              <a:buNone/>
            </a:pPr>
            <a:r>
              <a:rPr lang="en-US" sz="3402" b="1" dirty="0">
                <a:solidFill>
                  <a:srgbClr val="F94CAF"/>
                </a:solidFill>
                <a:latin typeface="Inconsolata" pitchFamily="34" charset="0"/>
                <a:ea typeface="Inconsolata" pitchFamily="34" charset="-122"/>
                <a:cs typeface="Inconsolata" pitchFamily="34" charset="-120"/>
              </a:rPr>
              <a:t>Impact of Building Height on Price per Square Foot</a:t>
            </a:r>
            <a:endParaRPr lang="en-US" sz="3402" dirty="0"/>
          </a:p>
        </p:txBody>
      </p:sp>
      <p:sp>
        <p:nvSpPr>
          <p:cNvPr id="7" name="Shape 2"/>
          <p:cNvSpPr/>
          <p:nvPr/>
        </p:nvSpPr>
        <p:spPr>
          <a:xfrm>
            <a:off x="3458408" y="2598420"/>
            <a:ext cx="22860" cy="5544979"/>
          </a:xfrm>
          <a:prstGeom prst="roundRect">
            <a:avLst>
              <a:gd name="adj" fmla="val 113400"/>
            </a:avLst>
          </a:prstGeom>
          <a:solidFill>
            <a:srgbClr val="5C4E69"/>
          </a:solidFill>
          <a:ln/>
        </p:spPr>
      </p:sp>
      <p:sp>
        <p:nvSpPr>
          <p:cNvPr id="8" name="Shape 3"/>
          <p:cNvSpPr/>
          <p:nvPr/>
        </p:nvSpPr>
        <p:spPr>
          <a:xfrm>
            <a:off x="3641348" y="2975610"/>
            <a:ext cx="604837" cy="22860"/>
          </a:xfrm>
          <a:prstGeom prst="roundRect">
            <a:avLst>
              <a:gd name="adj" fmla="val 113400"/>
            </a:avLst>
          </a:prstGeom>
          <a:solidFill>
            <a:srgbClr val="5C4E69"/>
          </a:solidFill>
          <a:ln/>
        </p:spPr>
      </p:sp>
      <p:sp>
        <p:nvSpPr>
          <p:cNvPr id="9" name="Shape 4"/>
          <p:cNvSpPr/>
          <p:nvPr/>
        </p:nvSpPr>
        <p:spPr>
          <a:xfrm>
            <a:off x="3275469" y="2792730"/>
            <a:ext cx="388739" cy="388739"/>
          </a:xfrm>
          <a:prstGeom prst="roundRect">
            <a:avLst>
              <a:gd name="adj" fmla="val 6669"/>
            </a:avLst>
          </a:prstGeom>
          <a:solidFill>
            <a:srgbClr val="433550"/>
          </a:solidFill>
          <a:ln/>
        </p:spPr>
      </p:sp>
      <p:sp>
        <p:nvSpPr>
          <p:cNvPr id="10" name="Text 5"/>
          <p:cNvSpPr/>
          <p:nvPr/>
        </p:nvSpPr>
        <p:spPr>
          <a:xfrm>
            <a:off x="3405009" y="2857500"/>
            <a:ext cx="129659" cy="259199"/>
          </a:xfrm>
          <a:prstGeom prst="rect">
            <a:avLst/>
          </a:prstGeom>
          <a:noFill/>
          <a:ln/>
        </p:spPr>
        <p:txBody>
          <a:bodyPr wrap="none" rtlCol="0" anchor="t"/>
          <a:lstStyle/>
          <a:p>
            <a:pPr marL="0" indent="0" algn="ctr">
              <a:lnSpc>
                <a:spcPts val="2041"/>
              </a:lnSpc>
              <a:buNone/>
            </a:pPr>
            <a:r>
              <a:rPr lang="en-US" sz="2041" b="1" dirty="0">
                <a:solidFill>
                  <a:srgbClr val="DAD1E6"/>
                </a:solidFill>
                <a:latin typeface="Inconsolata" pitchFamily="34" charset="0"/>
                <a:ea typeface="Inconsolata" pitchFamily="34" charset="-122"/>
                <a:cs typeface="Inconsolata" pitchFamily="34" charset="-120"/>
              </a:rPr>
              <a:t>1</a:t>
            </a:r>
            <a:endParaRPr lang="en-US" sz="2041" dirty="0"/>
          </a:p>
        </p:txBody>
      </p:sp>
      <p:sp>
        <p:nvSpPr>
          <p:cNvPr id="11" name="Text 6"/>
          <p:cNvSpPr/>
          <p:nvPr/>
        </p:nvSpPr>
        <p:spPr>
          <a:xfrm>
            <a:off x="4420314" y="2771180"/>
            <a:ext cx="2160270" cy="269915"/>
          </a:xfrm>
          <a:prstGeom prst="rect">
            <a:avLst/>
          </a:prstGeom>
          <a:noFill/>
          <a:ln/>
        </p:spPr>
        <p:txBody>
          <a:bodyPr wrap="none" rtlCol="0" anchor="t"/>
          <a:lstStyle/>
          <a:p>
            <a:pPr marL="0" indent="0" algn="l">
              <a:lnSpc>
                <a:spcPts val="2126"/>
              </a:lnSpc>
              <a:buNone/>
            </a:pPr>
            <a:r>
              <a:rPr lang="en-US" sz="1701" b="1" dirty="0">
                <a:solidFill>
                  <a:srgbClr val="DAD1E6"/>
                </a:solidFill>
                <a:latin typeface="Inconsolata" pitchFamily="34" charset="0"/>
                <a:ea typeface="Inconsolata" pitchFamily="34" charset="-122"/>
                <a:cs typeface="Inconsolata" pitchFamily="34" charset="-120"/>
              </a:rPr>
              <a:t>Increasing Trend</a:t>
            </a:r>
            <a:endParaRPr lang="en-US" sz="1701" dirty="0"/>
          </a:p>
        </p:txBody>
      </p:sp>
      <p:sp>
        <p:nvSpPr>
          <p:cNvPr id="12" name="Text 7"/>
          <p:cNvSpPr/>
          <p:nvPr/>
        </p:nvSpPr>
        <p:spPr>
          <a:xfrm>
            <a:off x="4420314" y="3144679"/>
            <a:ext cx="3467219" cy="1382911"/>
          </a:xfrm>
          <a:prstGeom prst="rect">
            <a:avLst/>
          </a:prstGeom>
          <a:noFill/>
          <a:ln/>
        </p:spPr>
        <p:txBody>
          <a:bodyPr wrap="square" rtlCol="0" anchor="t"/>
          <a:lstStyle/>
          <a:p>
            <a:pPr marL="0" indent="0" algn="l">
              <a:lnSpc>
                <a:spcPts val="2177"/>
              </a:lnSpc>
              <a:buNone/>
            </a:pPr>
            <a:r>
              <a:rPr lang="en-US" sz="1361" dirty="0">
                <a:solidFill>
                  <a:srgbClr val="DAD1E6"/>
                </a:solidFill>
                <a:latin typeface="Fira Sans" pitchFamily="34" charset="0"/>
                <a:ea typeface="Fira Sans" pitchFamily="34" charset="-122"/>
                <a:cs typeface="Fira Sans" pitchFamily="34" charset="-120"/>
              </a:rPr>
              <a:t>There is a </a:t>
            </a:r>
            <a:r>
              <a:rPr lang="en-US" sz="1361" b="1" dirty="0">
                <a:solidFill>
                  <a:srgbClr val="DAD1E6"/>
                </a:solidFill>
                <a:latin typeface="Fira Sans" pitchFamily="34" charset="0"/>
                <a:ea typeface="Fira Sans" pitchFamily="34" charset="-122"/>
                <a:cs typeface="Fira Sans" pitchFamily="34" charset="-120"/>
              </a:rPr>
              <a:t>clear increasing trend</a:t>
            </a:r>
            <a:r>
              <a:rPr lang="en-US" sz="1361" dirty="0">
                <a:solidFill>
                  <a:srgbClr val="DAD1E6"/>
                </a:solidFill>
                <a:latin typeface="Fira Sans" pitchFamily="34" charset="0"/>
                <a:ea typeface="Fira Sans" pitchFamily="34" charset="-122"/>
                <a:cs typeface="Fira Sans" pitchFamily="34" charset="-120"/>
              </a:rPr>
              <a:t> in the price per square foot as the total number of floors in a building increases, suggesting that </a:t>
            </a:r>
            <a:r>
              <a:rPr lang="en-US" sz="1361" b="1" dirty="0">
                <a:solidFill>
                  <a:srgbClr val="DAD1E6"/>
                </a:solidFill>
                <a:latin typeface="Fira Sans" pitchFamily="34" charset="0"/>
                <a:ea typeface="Fira Sans" pitchFamily="34" charset="-122"/>
                <a:cs typeface="Fira Sans" pitchFamily="34" charset="-120"/>
              </a:rPr>
              <a:t>higher buildings tend to have a higher price per square foot</a:t>
            </a:r>
            <a:r>
              <a:rPr lang="en-US" sz="1361" dirty="0">
                <a:solidFill>
                  <a:srgbClr val="DAD1E6"/>
                </a:solidFill>
                <a:latin typeface="Fira Sans" pitchFamily="34" charset="0"/>
                <a:ea typeface="Fira Sans" pitchFamily="34" charset="-122"/>
                <a:cs typeface="Fira Sans" pitchFamily="34" charset="-120"/>
              </a:rPr>
              <a:t>.</a:t>
            </a:r>
            <a:endParaRPr lang="en-US" sz="1361" dirty="0"/>
          </a:p>
        </p:txBody>
      </p:sp>
      <p:sp>
        <p:nvSpPr>
          <p:cNvPr id="13" name="Shape 8"/>
          <p:cNvSpPr/>
          <p:nvPr/>
        </p:nvSpPr>
        <p:spPr>
          <a:xfrm>
            <a:off x="3641348" y="5250299"/>
            <a:ext cx="604837" cy="22860"/>
          </a:xfrm>
          <a:prstGeom prst="roundRect">
            <a:avLst>
              <a:gd name="adj" fmla="val 113400"/>
            </a:avLst>
          </a:prstGeom>
          <a:solidFill>
            <a:srgbClr val="5C4E69"/>
          </a:solidFill>
          <a:ln/>
        </p:spPr>
      </p:sp>
      <p:sp>
        <p:nvSpPr>
          <p:cNvPr id="14" name="Shape 9"/>
          <p:cNvSpPr/>
          <p:nvPr/>
        </p:nvSpPr>
        <p:spPr>
          <a:xfrm>
            <a:off x="3275469" y="5067419"/>
            <a:ext cx="388739" cy="388739"/>
          </a:xfrm>
          <a:prstGeom prst="roundRect">
            <a:avLst>
              <a:gd name="adj" fmla="val 6669"/>
            </a:avLst>
          </a:prstGeom>
          <a:solidFill>
            <a:srgbClr val="433550"/>
          </a:solidFill>
          <a:ln/>
        </p:spPr>
      </p:sp>
      <p:sp>
        <p:nvSpPr>
          <p:cNvPr id="15" name="Text 10"/>
          <p:cNvSpPr/>
          <p:nvPr/>
        </p:nvSpPr>
        <p:spPr>
          <a:xfrm>
            <a:off x="3405009" y="5132189"/>
            <a:ext cx="129659" cy="259199"/>
          </a:xfrm>
          <a:prstGeom prst="rect">
            <a:avLst/>
          </a:prstGeom>
          <a:noFill/>
          <a:ln/>
        </p:spPr>
        <p:txBody>
          <a:bodyPr wrap="none" rtlCol="0" anchor="t"/>
          <a:lstStyle/>
          <a:p>
            <a:pPr marL="0" indent="0" algn="ctr">
              <a:lnSpc>
                <a:spcPts val="2041"/>
              </a:lnSpc>
              <a:buNone/>
            </a:pPr>
            <a:r>
              <a:rPr lang="en-US" sz="2041" b="1" dirty="0">
                <a:solidFill>
                  <a:srgbClr val="DAD1E6"/>
                </a:solidFill>
                <a:latin typeface="Inconsolata" pitchFamily="34" charset="0"/>
                <a:ea typeface="Inconsolata" pitchFamily="34" charset="-122"/>
                <a:cs typeface="Inconsolata" pitchFamily="34" charset="-120"/>
              </a:rPr>
              <a:t>2</a:t>
            </a:r>
            <a:endParaRPr lang="en-US" sz="2041" dirty="0"/>
          </a:p>
        </p:txBody>
      </p:sp>
      <p:sp>
        <p:nvSpPr>
          <p:cNvPr id="16" name="Text 11"/>
          <p:cNvSpPr/>
          <p:nvPr/>
        </p:nvSpPr>
        <p:spPr>
          <a:xfrm>
            <a:off x="4420314" y="5045869"/>
            <a:ext cx="2160270" cy="269915"/>
          </a:xfrm>
          <a:prstGeom prst="rect">
            <a:avLst/>
          </a:prstGeom>
          <a:noFill/>
          <a:ln/>
        </p:spPr>
        <p:txBody>
          <a:bodyPr wrap="none" rtlCol="0" anchor="t"/>
          <a:lstStyle/>
          <a:p>
            <a:pPr marL="0" indent="0" algn="l">
              <a:lnSpc>
                <a:spcPts val="2126"/>
              </a:lnSpc>
              <a:buNone/>
            </a:pPr>
            <a:r>
              <a:rPr lang="en-US" sz="1701" b="1" dirty="0">
                <a:solidFill>
                  <a:srgbClr val="DAD1E6"/>
                </a:solidFill>
                <a:latin typeface="Inconsolata" pitchFamily="34" charset="0"/>
                <a:ea typeface="Inconsolata" pitchFamily="34" charset="-122"/>
                <a:cs typeface="Inconsolata" pitchFamily="34" charset="-120"/>
              </a:rPr>
              <a:t>Lowest Price</a:t>
            </a:r>
            <a:endParaRPr lang="en-US" sz="1701" dirty="0"/>
          </a:p>
        </p:txBody>
      </p:sp>
      <p:sp>
        <p:nvSpPr>
          <p:cNvPr id="17" name="Text 12"/>
          <p:cNvSpPr/>
          <p:nvPr/>
        </p:nvSpPr>
        <p:spPr>
          <a:xfrm>
            <a:off x="4420314" y="5419368"/>
            <a:ext cx="3467219" cy="829747"/>
          </a:xfrm>
          <a:prstGeom prst="rect">
            <a:avLst/>
          </a:prstGeom>
          <a:noFill/>
          <a:ln/>
        </p:spPr>
        <p:txBody>
          <a:bodyPr wrap="square" rtlCol="0" anchor="t"/>
          <a:lstStyle/>
          <a:p>
            <a:pPr marL="0" indent="0" algn="l">
              <a:lnSpc>
                <a:spcPts val="2177"/>
              </a:lnSpc>
              <a:buNone/>
            </a:pPr>
            <a:r>
              <a:rPr lang="en-US" sz="1361" dirty="0">
                <a:solidFill>
                  <a:srgbClr val="DAD1E6"/>
                </a:solidFill>
                <a:latin typeface="Fira Sans" pitchFamily="34" charset="0"/>
                <a:ea typeface="Fira Sans" pitchFamily="34" charset="-122"/>
                <a:cs typeface="Fira Sans" pitchFamily="34" charset="-120"/>
              </a:rPr>
              <a:t>The </a:t>
            </a:r>
            <a:r>
              <a:rPr lang="en-US" sz="1361" b="1" dirty="0">
                <a:solidFill>
                  <a:srgbClr val="DAD1E6"/>
                </a:solidFill>
                <a:latin typeface="Fira Sans" pitchFamily="34" charset="0"/>
                <a:ea typeface="Fira Sans" pitchFamily="34" charset="-122"/>
                <a:cs typeface="Fira Sans" pitchFamily="34" charset="-120"/>
              </a:rPr>
              <a:t>lowest average price per square foot</a:t>
            </a:r>
            <a:r>
              <a:rPr lang="en-US" sz="1361" dirty="0">
                <a:solidFill>
                  <a:srgbClr val="DAD1E6"/>
                </a:solidFill>
                <a:latin typeface="Fira Sans" pitchFamily="34" charset="0"/>
                <a:ea typeface="Fira Sans" pitchFamily="34" charset="-122"/>
                <a:cs typeface="Fira Sans" pitchFamily="34" charset="-120"/>
              </a:rPr>
              <a:t> is observed in buildings with </a:t>
            </a:r>
            <a:r>
              <a:rPr lang="en-US" sz="1361" b="1" dirty="0">
                <a:solidFill>
                  <a:srgbClr val="F9D933"/>
                </a:solidFill>
                <a:latin typeface="Fira Sans" pitchFamily="34" charset="0"/>
                <a:ea typeface="Fira Sans" pitchFamily="34" charset="-122"/>
                <a:cs typeface="Fira Sans" pitchFamily="34" charset="-120"/>
              </a:rPr>
              <a:t>0-10 floors, at 12,655.29</a:t>
            </a:r>
            <a:r>
              <a:rPr lang="en-US" sz="1361" dirty="0">
                <a:solidFill>
                  <a:srgbClr val="DAD1E6"/>
                </a:solidFill>
                <a:latin typeface="Fira Sans" pitchFamily="34" charset="0"/>
                <a:ea typeface="Fira Sans" pitchFamily="34" charset="-122"/>
                <a:cs typeface="Fira Sans" pitchFamily="34" charset="-120"/>
              </a:rPr>
              <a:t>.</a:t>
            </a:r>
            <a:endParaRPr lang="en-US" sz="1361" dirty="0"/>
          </a:p>
        </p:txBody>
      </p:sp>
      <p:sp>
        <p:nvSpPr>
          <p:cNvPr id="18" name="Shape 13"/>
          <p:cNvSpPr/>
          <p:nvPr/>
        </p:nvSpPr>
        <p:spPr>
          <a:xfrm>
            <a:off x="3641348" y="6971824"/>
            <a:ext cx="604837" cy="22860"/>
          </a:xfrm>
          <a:prstGeom prst="roundRect">
            <a:avLst>
              <a:gd name="adj" fmla="val 113400"/>
            </a:avLst>
          </a:prstGeom>
          <a:solidFill>
            <a:srgbClr val="5C4E69"/>
          </a:solidFill>
          <a:ln/>
        </p:spPr>
      </p:sp>
      <p:sp>
        <p:nvSpPr>
          <p:cNvPr id="19" name="Shape 14"/>
          <p:cNvSpPr/>
          <p:nvPr/>
        </p:nvSpPr>
        <p:spPr>
          <a:xfrm>
            <a:off x="3275469" y="6788944"/>
            <a:ext cx="388739" cy="388739"/>
          </a:xfrm>
          <a:prstGeom prst="roundRect">
            <a:avLst>
              <a:gd name="adj" fmla="val 6669"/>
            </a:avLst>
          </a:prstGeom>
          <a:solidFill>
            <a:srgbClr val="433550"/>
          </a:solidFill>
          <a:ln/>
        </p:spPr>
      </p:sp>
      <p:sp>
        <p:nvSpPr>
          <p:cNvPr id="20" name="Text 15"/>
          <p:cNvSpPr/>
          <p:nvPr/>
        </p:nvSpPr>
        <p:spPr>
          <a:xfrm>
            <a:off x="3405009" y="6853714"/>
            <a:ext cx="129659" cy="259199"/>
          </a:xfrm>
          <a:prstGeom prst="rect">
            <a:avLst/>
          </a:prstGeom>
          <a:noFill/>
          <a:ln/>
        </p:spPr>
        <p:txBody>
          <a:bodyPr wrap="none" rtlCol="0" anchor="t"/>
          <a:lstStyle/>
          <a:p>
            <a:pPr marL="0" indent="0" algn="ctr">
              <a:lnSpc>
                <a:spcPts val="2041"/>
              </a:lnSpc>
              <a:buNone/>
            </a:pPr>
            <a:r>
              <a:rPr lang="en-US" sz="2041" b="1" dirty="0">
                <a:solidFill>
                  <a:srgbClr val="DAD1E6"/>
                </a:solidFill>
                <a:latin typeface="Inconsolata" pitchFamily="34" charset="0"/>
                <a:ea typeface="Inconsolata" pitchFamily="34" charset="-122"/>
                <a:cs typeface="Inconsolata" pitchFamily="34" charset="-120"/>
              </a:rPr>
              <a:t>3</a:t>
            </a:r>
            <a:endParaRPr lang="en-US" sz="2041" dirty="0"/>
          </a:p>
        </p:txBody>
      </p:sp>
      <p:sp>
        <p:nvSpPr>
          <p:cNvPr id="21" name="Text 16"/>
          <p:cNvSpPr/>
          <p:nvPr/>
        </p:nvSpPr>
        <p:spPr>
          <a:xfrm>
            <a:off x="4420314" y="6767393"/>
            <a:ext cx="2160270" cy="269915"/>
          </a:xfrm>
          <a:prstGeom prst="rect">
            <a:avLst/>
          </a:prstGeom>
          <a:noFill/>
          <a:ln/>
        </p:spPr>
        <p:txBody>
          <a:bodyPr wrap="none" rtlCol="0" anchor="t"/>
          <a:lstStyle/>
          <a:p>
            <a:pPr marL="0" indent="0" algn="l">
              <a:lnSpc>
                <a:spcPts val="2126"/>
              </a:lnSpc>
              <a:buNone/>
            </a:pPr>
            <a:r>
              <a:rPr lang="en-US" sz="1701" b="1" dirty="0">
                <a:solidFill>
                  <a:srgbClr val="DAD1E6"/>
                </a:solidFill>
                <a:latin typeface="Inconsolata" pitchFamily="34" charset="0"/>
                <a:ea typeface="Inconsolata" pitchFamily="34" charset="-122"/>
                <a:cs typeface="Inconsolata" pitchFamily="34" charset="-120"/>
              </a:rPr>
              <a:t>Highest Price</a:t>
            </a:r>
            <a:endParaRPr lang="en-US" sz="1701" dirty="0"/>
          </a:p>
        </p:txBody>
      </p:sp>
      <p:sp>
        <p:nvSpPr>
          <p:cNvPr id="22" name="Text 17"/>
          <p:cNvSpPr/>
          <p:nvPr/>
        </p:nvSpPr>
        <p:spPr>
          <a:xfrm>
            <a:off x="4420314" y="7140893"/>
            <a:ext cx="3467219" cy="829747"/>
          </a:xfrm>
          <a:prstGeom prst="rect">
            <a:avLst/>
          </a:prstGeom>
          <a:noFill/>
          <a:ln/>
        </p:spPr>
        <p:txBody>
          <a:bodyPr wrap="square" rtlCol="0" anchor="t"/>
          <a:lstStyle/>
          <a:p>
            <a:pPr marL="0" indent="0" algn="l">
              <a:lnSpc>
                <a:spcPts val="2177"/>
              </a:lnSpc>
              <a:buNone/>
            </a:pPr>
            <a:r>
              <a:rPr lang="en-US" sz="1361" dirty="0">
                <a:solidFill>
                  <a:srgbClr val="DAD1E6"/>
                </a:solidFill>
                <a:latin typeface="Fira Sans" pitchFamily="34" charset="0"/>
                <a:ea typeface="Fira Sans" pitchFamily="34" charset="-122"/>
                <a:cs typeface="Fira Sans" pitchFamily="34" charset="-120"/>
              </a:rPr>
              <a:t>The </a:t>
            </a:r>
            <a:r>
              <a:rPr lang="en-US" sz="1361" b="1" dirty="0">
                <a:solidFill>
                  <a:srgbClr val="DAD1E6"/>
                </a:solidFill>
                <a:latin typeface="Fira Sans" pitchFamily="34" charset="0"/>
                <a:ea typeface="Fira Sans" pitchFamily="34" charset="-122"/>
                <a:cs typeface="Fira Sans" pitchFamily="34" charset="-120"/>
              </a:rPr>
              <a:t>highest average price per square foot</a:t>
            </a:r>
            <a:r>
              <a:rPr lang="en-US" sz="1361" dirty="0">
                <a:solidFill>
                  <a:srgbClr val="DAD1E6"/>
                </a:solidFill>
                <a:latin typeface="Fira Sans" pitchFamily="34" charset="0"/>
                <a:ea typeface="Fira Sans" pitchFamily="34" charset="-122"/>
                <a:cs typeface="Fira Sans" pitchFamily="34" charset="-120"/>
              </a:rPr>
              <a:t> is found in buildings with </a:t>
            </a:r>
            <a:r>
              <a:rPr lang="en-US" sz="1361" b="1" dirty="0">
                <a:solidFill>
                  <a:srgbClr val="DAD1E6"/>
                </a:solidFill>
                <a:latin typeface="Fira Sans" pitchFamily="34" charset="0"/>
                <a:ea typeface="Fira Sans" pitchFamily="34" charset="-122"/>
                <a:cs typeface="Fira Sans" pitchFamily="34" charset="-120"/>
              </a:rPr>
              <a:t>more than </a:t>
            </a:r>
            <a:r>
              <a:rPr lang="en-US" sz="1361" b="1" dirty="0">
                <a:solidFill>
                  <a:srgbClr val="F9D933"/>
                </a:solidFill>
                <a:latin typeface="Fira Sans" pitchFamily="34" charset="0"/>
                <a:ea typeface="Fira Sans" pitchFamily="34" charset="-122"/>
                <a:cs typeface="Fira Sans" pitchFamily="34" charset="-120"/>
              </a:rPr>
              <a:t>70 floors</a:t>
            </a:r>
            <a:r>
              <a:rPr lang="en-US" sz="1361" b="1" dirty="0">
                <a:solidFill>
                  <a:srgbClr val="DAD1E6"/>
                </a:solidFill>
                <a:latin typeface="Fira Sans" pitchFamily="34" charset="0"/>
                <a:ea typeface="Fira Sans" pitchFamily="34" charset="-122"/>
                <a:cs typeface="Fira Sans" pitchFamily="34" charset="-120"/>
              </a:rPr>
              <a:t>, reaching up to </a:t>
            </a:r>
            <a:r>
              <a:rPr lang="en-US" sz="1361" b="1" dirty="0">
                <a:solidFill>
                  <a:srgbClr val="F9D933"/>
                </a:solidFill>
                <a:latin typeface="Fira Sans" pitchFamily="34" charset="0"/>
                <a:ea typeface="Fira Sans" pitchFamily="34" charset="-122"/>
                <a:cs typeface="Fira Sans" pitchFamily="34" charset="-120"/>
              </a:rPr>
              <a:t>73,137.56</a:t>
            </a:r>
            <a:r>
              <a:rPr lang="en-US" sz="1361" dirty="0">
                <a:solidFill>
                  <a:srgbClr val="DAD1E6"/>
                </a:solidFill>
                <a:latin typeface="Fira Sans" pitchFamily="34" charset="0"/>
                <a:ea typeface="Fira Sans" pitchFamily="34" charset="-122"/>
                <a:cs typeface="Fira Sans" pitchFamily="34" charset="-120"/>
              </a:rPr>
              <a:t>.</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038588" y="243840"/>
            <a:ext cx="10553224" cy="7847528"/>
          </a:xfrm>
          <a:prstGeom prst="roundRect">
            <a:avLst>
              <a:gd name="adj" fmla="val 370"/>
            </a:avLst>
          </a:prstGeom>
          <a:solidFill>
            <a:srgbClr val="241631"/>
          </a:solidFill>
          <a:ln/>
        </p:spPr>
      </p:sp>
      <p:pic>
        <p:nvPicPr>
          <p:cNvPr id="4" name="Image 1" descr="preencoded.png"/>
          <p:cNvPicPr>
            <a:picLocks noChangeAspect="1"/>
          </p:cNvPicPr>
          <p:nvPr/>
        </p:nvPicPr>
        <p:blipFill>
          <a:blip r:embed="rId4"/>
          <a:stretch>
            <a:fillRect/>
          </a:stretch>
        </p:blipFill>
        <p:spPr>
          <a:xfrm>
            <a:off x="2038588" y="243840"/>
            <a:ext cx="3957399" cy="7847528"/>
          </a:xfrm>
          <a:prstGeom prst="rect">
            <a:avLst/>
          </a:prstGeom>
        </p:spPr>
      </p:pic>
      <p:pic>
        <p:nvPicPr>
          <p:cNvPr id="5" name="Image 2" descr="preencoded.png"/>
          <p:cNvPicPr>
            <a:picLocks noChangeAspect="1"/>
          </p:cNvPicPr>
          <p:nvPr/>
        </p:nvPicPr>
        <p:blipFill>
          <a:blip r:embed="rId5"/>
          <a:stretch>
            <a:fillRect/>
          </a:stretch>
        </p:blipFill>
        <p:spPr>
          <a:xfrm>
            <a:off x="2280523" y="3001089"/>
            <a:ext cx="3473410" cy="2333030"/>
          </a:xfrm>
          <a:prstGeom prst="rect">
            <a:avLst/>
          </a:prstGeom>
        </p:spPr>
      </p:pic>
      <p:sp>
        <p:nvSpPr>
          <p:cNvPr id="6" name="Text 1"/>
          <p:cNvSpPr/>
          <p:nvPr/>
        </p:nvSpPr>
        <p:spPr>
          <a:xfrm>
            <a:off x="6673691" y="776288"/>
            <a:ext cx="5240298" cy="1210151"/>
          </a:xfrm>
          <a:prstGeom prst="rect">
            <a:avLst/>
          </a:prstGeom>
          <a:noFill/>
          <a:ln/>
        </p:spPr>
        <p:txBody>
          <a:bodyPr wrap="square" rtlCol="0" anchor="t"/>
          <a:lstStyle/>
          <a:p>
            <a:pPr marL="0" indent="0">
              <a:lnSpc>
                <a:spcPts val="4765"/>
              </a:lnSpc>
              <a:buNone/>
            </a:pPr>
            <a:r>
              <a:rPr lang="en-US" sz="3812" b="1" dirty="0">
                <a:solidFill>
                  <a:srgbClr val="F94CAF"/>
                </a:solidFill>
                <a:latin typeface="Inconsolata" pitchFamily="34" charset="0"/>
                <a:ea typeface="Inconsolata" pitchFamily="34" charset="-122"/>
                <a:cs typeface="Inconsolata" pitchFamily="34" charset="-120"/>
              </a:rPr>
              <a:t>Furnishing Status Distribution</a:t>
            </a:r>
            <a:endParaRPr lang="en-US" sz="3812" dirty="0"/>
          </a:p>
        </p:txBody>
      </p:sp>
      <p:sp>
        <p:nvSpPr>
          <p:cNvPr id="7" name="Shape 2"/>
          <p:cNvSpPr/>
          <p:nvPr/>
        </p:nvSpPr>
        <p:spPr>
          <a:xfrm>
            <a:off x="6673691" y="2276832"/>
            <a:ext cx="5240298" cy="1734860"/>
          </a:xfrm>
          <a:prstGeom prst="roundRect">
            <a:avLst>
              <a:gd name="adj" fmla="val 1674"/>
            </a:avLst>
          </a:prstGeom>
          <a:solidFill>
            <a:srgbClr val="433550"/>
          </a:solidFill>
          <a:ln/>
        </p:spPr>
      </p:sp>
      <p:sp>
        <p:nvSpPr>
          <p:cNvPr id="8" name="Text 3"/>
          <p:cNvSpPr/>
          <p:nvPr/>
        </p:nvSpPr>
        <p:spPr>
          <a:xfrm>
            <a:off x="6867287" y="2470428"/>
            <a:ext cx="2420422" cy="302538"/>
          </a:xfrm>
          <a:prstGeom prst="rect">
            <a:avLst/>
          </a:prstGeom>
          <a:noFill/>
          <a:ln/>
        </p:spPr>
        <p:txBody>
          <a:bodyPr wrap="none" rtlCol="0" anchor="t"/>
          <a:lstStyle/>
          <a:p>
            <a:pPr marL="0" indent="0">
              <a:lnSpc>
                <a:spcPts val="2382"/>
              </a:lnSpc>
              <a:buNone/>
            </a:pPr>
            <a:r>
              <a:rPr lang="en-US" sz="1906" b="1" dirty="0">
                <a:solidFill>
                  <a:srgbClr val="DAD1E6"/>
                </a:solidFill>
                <a:latin typeface="Inconsolata" pitchFamily="34" charset="0"/>
                <a:ea typeface="Inconsolata" pitchFamily="34" charset="-122"/>
                <a:cs typeface="Inconsolata" pitchFamily="34" charset="-120"/>
              </a:rPr>
              <a:t>Semi-furnished</a:t>
            </a:r>
            <a:endParaRPr lang="en-US" sz="1906" dirty="0"/>
          </a:p>
        </p:txBody>
      </p:sp>
      <p:sp>
        <p:nvSpPr>
          <p:cNvPr id="9" name="Text 4"/>
          <p:cNvSpPr/>
          <p:nvPr/>
        </p:nvSpPr>
        <p:spPr>
          <a:xfrm>
            <a:off x="6867287" y="2889052"/>
            <a:ext cx="4853107" cy="929045"/>
          </a:xfrm>
          <a:prstGeom prst="rect">
            <a:avLst/>
          </a:prstGeom>
          <a:noFill/>
          <a:ln/>
        </p:spPr>
        <p:txBody>
          <a:bodyPr wrap="square" rtlCol="0" anchor="t"/>
          <a:lstStyle/>
          <a:p>
            <a:pPr marL="0" indent="0">
              <a:lnSpc>
                <a:spcPts val="2440"/>
              </a:lnSpc>
              <a:buNone/>
            </a:pPr>
            <a:r>
              <a:rPr lang="en-US" sz="1525" dirty="0">
                <a:solidFill>
                  <a:srgbClr val="DAD1E6"/>
                </a:solidFill>
                <a:latin typeface="Fira Sans" pitchFamily="34" charset="0"/>
                <a:ea typeface="Fira Sans" pitchFamily="34" charset="-122"/>
                <a:cs typeface="Fira Sans" pitchFamily="34" charset="-120"/>
              </a:rPr>
              <a:t>The most common furnishing status, with a total of </a:t>
            </a:r>
            <a:r>
              <a:rPr lang="en-US" sz="1525" b="1" dirty="0">
                <a:solidFill>
                  <a:srgbClr val="F9D933"/>
                </a:solidFill>
                <a:latin typeface="Fira Sans" pitchFamily="34" charset="0"/>
                <a:ea typeface="Fira Sans" pitchFamily="34" charset="-122"/>
                <a:cs typeface="Fira Sans" pitchFamily="34" charset="-120"/>
              </a:rPr>
              <a:t>865 properties</a:t>
            </a:r>
            <a:r>
              <a:rPr lang="en-US" sz="1525" dirty="0">
                <a:solidFill>
                  <a:srgbClr val="DAD1E6"/>
                </a:solidFill>
                <a:latin typeface="Fira Sans" pitchFamily="34" charset="0"/>
                <a:ea typeface="Fira Sans" pitchFamily="34" charset="-122"/>
                <a:cs typeface="Fira Sans" pitchFamily="34" charset="-120"/>
              </a:rPr>
              <a:t>. This category significantly outnumbers the other types of furnishings.</a:t>
            </a:r>
            <a:endParaRPr lang="en-US" sz="1525" dirty="0"/>
          </a:p>
        </p:txBody>
      </p:sp>
      <p:sp>
        <p:nvSpPr>
          <p:cNvPr id="10" name="Shape 5"/>
          <p:cNvSpPr/>
          <p:nvPr/>
        </p:nvSpPr>
        <p:spPr>
          <a:xfrm>
            <a:off x="6673691" y="4205288"/>
            <a:ext cx="5240298" cy="1425178"/>
          </a:xfrm>
          <a:prstGeom prst="roundRect">
            <a:avLst>
              <a:gd name="adj" fmla="val 2038"/>
            </a:avLst>
          </a:prstGeom>
          <a:solidFill>
            <a:srgbClr val="433550"/>
          </a:solidFill>
          <a:ln/>
        </p:spPr>
      </p:sp>
      <p:sp>
        <p:nvSpPr>
          <p:cNvPr id="11" name="Text 6"/>
          <p:cNvSpPr/>
          <p:nvPr/>
        </p:nvSpPr>
        <p:spPr>
          <a:xfrm>
            <a:off x="6867287" y="4398883"/>
            <a:ext cx="2420422" cy="302538"/>
          </a:xfrm>
          <a:prstGeom prst="rect">
            <a:avLst/>
          </a:prstGeom>
          <a:noFill/>
          <a:ln/>
        </p:spPr>
        <p:txBody>
          <a:bodyPr wrap="none" rtlCol="0" anchor="t"/>
          <a:lstStyle/>
          <a:p>
            <a:pPr marL="0" indent="0">
              <a:lnSpc>
                <a:spcPts val="2382"/>
              </a:lnSpc>
              <a:buNone/>
            </a:pPr>
            <a:r>
              <a:rPr lang="en-US" sz="1906" b="1" dirty="0">
                <a:solidFill>
                  <a:srgbClr val="DAD1E6"/>
                </a:solidFill>
                <a:latin typeface="Inconsolata" pitchFamily="34" charset="0"/>
                <a:ea typeface="Inconsolata" pitchFamily="34" charset="-122"/>
                <a:cs typeface="Inconsolata" pitchFamily="34" charset="-120"/>
              </a:rPr>
              <a:t>Custom furnished</a:t>
            </a:r>
            <a:endParaRPr lang="en-US" sz="1906" dirty="0"/>
          </a:p>
        </p:txBody>
      </p:sp>
      <p:sp>
        <p:nvSpPr>
          <p:cNvPr id="12" name="Text 7"/>
          <p:cNvSpPr/>
          <p:nvPr/>
        </p:nvSpPr>
        <p:spPr>
          <a:xfrm>
            <a:off x="6867287" y="4817507"/>
            <a:ext cx="4853107" cy="619363"/>
          </a:xfrm>
          <a:prstGeom prst="rect">
            <a:avLst/>
          </a:prstGeom>
          <a:noFill/>
          <a:ln/>
        </p:spPr>
        <p:txBody>
          <a:bodyPr wrap="square" rtlCol="0" anchor="t"/>
          <a:lstStyle/>
          <a:p>
            <a:pPr marL="0" indent="0">
              <a:lnSpc>
                <a:spcPts val="2440"/>
              </a:lnSpc>
              <a:buNone/>
            </a:pPr>
            <a:r>
              <a:rPr lang="en-US" sz="1525" dirty="0">
                <a:solidFill>
                  <a:srgbClr val="DAD1E6"/>
                </a:solidFill>
                <a:latin typeface="Fira Sans" pitchFamily="34" charset="0"/>
                <a:ea typeface="Fira Sans" pitchFamily="34" charset="-122"/>
                <a:cs typeface="Fira Sans" pitchFamily="34" charset="-120"/>
              </a:rPr>
              <a:t>Represents a smaller segment with only </a:t>
            </a:r>
            <a:r>
              <a:rPr lang="en-US" sz="1525" b="1" dirty="0">
                <a:solidFill>
                  <a:srgbClr val="F9D933"/>
                </a:solidFill>
                <a:latin typeface="Fira Sans" pitchFamily="34" charset="0"/>
                <a:ea typeface="Fira Sans" pitchFamily="34" charset="-122"/>
                <a:cs typeface="Fira Sans" pitchFamily="34" charset="-120"/>
              </a:rPr>
              <a:t>55 properties</a:t>
            </a:r>
            <a:r>
              <a:rPr lang="en-US" sz="1525" dirty="0">
                <a:solidFill>
                  <a:srgbClr val="DAD1E6"/>
                </a:solidFill>
                <a:latin typeface="Fira Sans" pitchFamily="34" charset="0"/>
                <a:ea typeface="Fira Sans" pitchFamily="34" charset="-122"/>
                <a:cs typeface="Fira Sans" pitchFamily="34" charset="-120"/>
              </a:rPr>
              <a:t>, suggesting a niche market or specialized preference.</a:t>
            </a:r>
            <a:endParaRPr lang="en-US" sz="1525" dirty="0"/>
          </a:p>
        </p:txBody>
      </p:sp>
      <p:sp>
        <p:nvSpPr>
          <p:cNvPr id="13" name="Shape 8"/>
          <p:cNvSpPr/>
          <p:nvPr/>
        </p:nvSpPr>
        <p:spPr>
          <a:xfrm>
            <a:off x="6673691" y="5824061"/>
            <a:ext cx="5240298" cy="1734860"/>
          </a:xfrm>
          <a:prstGeom prst="roundRect">
            <a:avLst>
              <a:gd name="adj" fmla="val 1674"/>
            </a:avLst>
          </a:prstGeom>
          <a:solidFill>
            <a:srgbClr val="433550"/>
          </a:solidFill>
          <a:ln/>
        </p:spPr>
      </p:sp>
      <p:sp>
        <p:nvSpPr>
          <p:cNvPr id="14" name="Text 9"/>
          <p:cNvSpPr/>
          <p:nvPr/>
        </p:nvSpPr>
        <p:spPr>
          <a:xfrm>
            <a:off x="6867287" y="6017657"/>
            <a:ext cx="2420422" cy="302538"/>
          </a:xfrm>
          <a:prstGeom prst="rect">
            <a:avLst/>
          </a:prstGeom>
          <a:noFill/>
          <a:ln/>
        </p:spPr>
        <p:txBody>
          <a:bodyPr wrap="none" rtlCol="0" anchor="t"/>
          <a:lstStyle/>
          <a:p>
            <a:pPr marL="0" indent="0">
              <a:lnSpc>
                <a:spcPts val="2382"/>
              </a:lnSpc>
              <a:buNone/>
            </a:pPr>
            <a:r>
              <a:rPr lang="en-US" sz="1906" b="1" dirty="0">
                <a:solidFill>
                  <a:srgbClr val="DAD1E6"/>
                </a:solidFill>
                <a:latin typeface="Inconsolata" pitchFamily="34" charset="0"/>
                <a:ea typeface="Inconsolata" pitchFamily="34" charset="-122"/>
                <a:cs typeface="Inconsolata" pitchFamily="34" charset="-120"/>
              </a:rPr>
              <a:t>Fully furnished</a:t>
            </a:r>
            <a:endParaRPr lang="en-US" sz="1906" dirty="0"/>
          </a:p>
        </p:txBody>
      </p:sp>
      <p:sp>
        <p:nvSpPr>
          <p:cNvPr id="15" name="Text 10"/>
          <p:cNvSpPr/>
          <p:nvPr/>
        </p:nvSpPr>
        <p:spPr>
          <a:xfrm>
            <a:off x="6867287" y="6436281"/>
            <a:ext cx="4853107" cy="929045"/>
          </a:xfrm>
          <a:prstGeom prst="rect">
            <a:avLst/>
          </a:prstGeom>
          <a:noFill/>
          <a:ln/>
        </p:spPr>
        <p:txBody>
          <a:bodyPr wrap="square" rtlCol="0" anchor="t"/>
          <a:lstStyle/>
          <a:p>
            <a:pPr marL="0" indent="0">
              <a:lnSpc>
                <a:spcPts val="2440"/>
              </a:lnSpc>
              <a:buNone/>
            </a:pPr>
            <a:r>
              <a:rPr lang="en-US" sz="1525" dirty="0">
                <a:solidFill>
                  <a:srgbClr val="DAD1E6"/>
                </a:solidFill>
                <a:latin typeface="Fira Sans" pitchFamily="34" charset="0"/>
                <a:ea typeface="Fira Sans" pitchFamily="34" charset="-122"/>
                <a:cs typeface="Fira Sans" pitchFamily="34" charset="-120"/>
              </a:rPr>
              <a:t>The least common with only </a:t>
            </a:r>
            <a:r>
              <a:rPr lang="en-US" sz="1525" b="1" dirty="0">
                <a:solidFill>
                  <a:srgbClr val="F9D933"/>
                </a:solidFill>
                <a:latin typeface="Fira Sans" pitchFamily="34" charset="0"/>
                <a:ea typeface="Fira Sans" pitchFamily="34" charset="-122"/>
                <a:cs typeface="Fira Sans" pitchFamily="34" charset="-120"/>
              </a:rPr>
              <a:t>7 properties</a:t>
            </a:r>
            <a:r>
              <a:rPr lang="en-US" sz="1525" dirty="0">
                <a:solidFill>
                  <a:srgbClr val="DAD1E6"/>
                </a:solidFill>
                <a:latin typeface="Fira Sans" pitchFamily="34" charset="0"/>
                <a:ea typeface="Fira Sans" pitchFamily="34" charset="-122"/>
                <a:cs typeface="Fira Sans" pitchFamily="34" charset="-120"/>
              </a:rPr>
              <a:t> available, indicating a very limited market presence or demand for fully furnished properties.</a:t>
            </a:r>
            <a:endParaRPr lang="en-US" sz="152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87454" y="940832"/>
            <a:ext cx="13455372" cy="6347936"/>
          </a:xfrm>
          <a:prstGeom prst="roundRect">
            <a:avLst>
              <a:gd name="adj" fmla="val 583"/>
            </a:avLst>
          </a:prstGeom>
          <a:solidFill>
            <a:srgbClr val="241631"/>
          </a:solidFill>
          <a:ln/>
        </p:spPr>
      </p:sp>
      <p:sp>
        <p:nvSpPr>
          <p:cNvPr id="4" name="Text 1"/>
          <p:cNvSpPr/>
          <p:nvPr/>
        </p:nvSpPr>
        <p:spPr>
          <a:xfrm>
            <a:off x="1451491" y="1619726"/>
            <a:ext cx="11727299" cy="1543050"/>
          </a:xfrm>
          <a:prstGeom prst="rect">
            <a:avLst/>
          </a:prstGeom>
          <a:noFill/>
          <a:ln/>
        </p:spPr>
        <p:txBody>
          <a:bodyPr wrap="square" rtlCol="0" anchor="t"/>
          <a:lstStyle/>
          <a:p>
            <a:pPr marL="0" indent="0">
              <a:lnSpc>
                <a:spcPts val="6075"/>
              </a:lnSpc>
              <a:buNone/>
            </a:pPr>
            <a:r>
              <a:rPr lang="en-US" sz="4860" b="1" dirty="0">
                <a:solidFill>
                  <a:srgbClr val="F94CAF"/>
                </a:solidFill>
                <a:latin typeface="Inconsolata" pitchFamily="34" charset="0"/>
                <a:ea typeface="Inconsolata" pitchFamily="34" charset="-122"/>
                <a:cs typeface="Inconsolata" pitchFamily="34" charset="-120"/>
              </a:rPr>
              <a:t>Price Differences Between Property Classes</a:t>
            </a:r>
            <a:endParaRPr lang="en-US" sz="4860" dirty="0"/>
          </a:p>
        </p:txBody>
      </p:sp>
      <p:sp>
        <p:nvSpPr>
          <p:cNvPr id="5" name="Text 2"/>
          <p:cNvSpPr/>
          <p:nvPr/>
        </p:nvSpPr>
        <p:spPr>
          <a:xfrm>
            <a:off x="1451491" y="3779877"/>
            <a:ext cx="3086100" cy="385763"/>
          </a:xfrm>
          <a:prstGeom prst="rect">
            <a:avLst/>
          </a:prstGeom>
          <a:noFill/>
          <a:ln/>
        </p:spPr>
        <p:txBody>
          <a:bodyPr wrap="none" rtlCol="0" anchor="t"/>
          <a:lstStyle/>
          <a:p>
            <a:pPr marL="0" indent="0">
              <a:lnSpc>
                <a:spcPts val="3038"/>
              </a:lnSpc>
              <a:buNone/>
            </a:pPr>
            <a:r>
              <a:rPr lang="en-US" sz="2430" b="1" dirty="0">
                <a:solidFill>
                  <a:srgbClr val="F94CAF"/>
                </a:solidFill>
                <a:latin typeface="Inconsolata" pitchFamily="34" charset="0"/>
                <a:ea typeface="Inconsolata" pitchFamily="34" charset="-122"/>
                <a:cs typeface="Inconsolata" pitchFamily="34" charset="-120"/>
              </a:rPr>
              <a:t>Class A Properties</a:t>
            </a:r>
            <a:endParaRPr lang="en-US" sz="2430" dirty="0"/>
          </a:p>
        </p:txBody>
      </p:sp>
      <p:sp>
        <p:nvSpPr>
          <p:cNvPr id="6" name="Text 3"/>
          <p:cNvSpPr/>
          <p:nvPr/>
        </p:nvSpPr>
        <p:spPr>
          <a:xfrm>
            <a:off x="1451491" y="4412456"/>
            <a:ext cx="3507105" cy="1185148"/>
          </a:xfrm>
          <a:prstGeom prst="rect">
            <a:avLst/>
          </a:prstGeom>
          <a:noFill/>
          <a:ln/>
        </p:spPr>
        <p:txBody>
          <a:bodyPr wrap="square" rtlCol="0" anchor="t"/>
          <a:lstStyle/>
          <a:p>
            <a:pPr marL="0" indent="0">
              <a:lnSpc>
                <a:spcPts val="3110"/>
              </a:lnSpc>
              <a:buNone/>
            </a:pPr>
            <a:r>
              <a:rPr lang="en-US" sz="1944" dirty="0">
                <a:solidFill>
                  <a:srgbClr val="DAD1E6"/>
                </a:solidFill>
                <a:latin typeface="Fira Sans" pitchFamily="34" charset="0"/>
                <a:ea typeface="Fira Sans" pitchFamily="34" charset="-122"/>
                <a:cs typeface="Fira Sans" pitchFamily="34" charset="-120"/>
              </a:rPr>
              <a:t>The </a:t>
            </a:r>
            <a:r>
              <a:rPr lang="en-US" sz="1944" b="1" dirty="0">
                <a:solidFill>
                  <a:srgbClr val="DAD1E6"/>
                </a:solidFill>
                <a:latin typeface="Fira Sans" pitchFamily="34" charset="0"/>
                <a:ea typeface="Fira Sans" pitchFamily="34" charset="-122"/>
                <a:cs typeface="Fira Sans" pitchFamily="34" charset="-120"/>
              </a:rPr>
              <a:t>average price per square foot for Class A properties is </a:t>
            </a:r>
            <a:r>
              <a:rPr lang="en-US" sz="1944" b="1" dirty="0">
                <a:solidFill>
                  <a:srgbClr val="F9D933"/>
                </a:solidFill>
                <a:latin typeface="Fira Sans" pitchFamily="34" charset="0"/>
                <a:ea typeface="Fira Sans" pitchFamily="34" charset="-122"/>
                <a:cs typeface="Fira Sans" pitchFamily="34" charset="-120"/>
              </a:rPr>
              <a:t>34,406.5</a:t>
            </a:r>
            <a:r>
              <a:rPr lang="en-US" sz="1944" dirty="0">
                <a:solidFill>
                  <a:srgbClr val="DAD1E6"/>
                </a:solidFill>
                <a:latin typeface="Fira Sans" pitchFamily="34" charset="0"/>
                <a:ea typeface="Fira Sans" pitchFamily="34" charset="-122"/>
                <a:cs typeface="Fira Sans" pitchFamily="34" charset="-120"/>
              </a:rPr>
              <a:t>.</a:t>
            </a:r>
            <a:endParaRPr lang="en-US" sz="1944" dirty="0"/>
          </a:p>
        </p:txBody>
      </p:sp>
      <p:sp>
        <p:nvSpPr>
          <p:cNvPr id="7" name="Text 4"/>
          <p:cNvSpPr/>
          <p:nvPr/>
        </p:nvSpPr>
        <p:spPr>
          <a:xfrm>
            <a:off x="5568434" y="3779877"/>
            <a:ext cx="3086100" cy="385763"/>
          </a:xfrm>
          <a:prstGeom prst="rect">
            <a:avLst/>
          </a:prstGeom>
          <a:noFill/>
          <a:ln/>
        </p:spPr>
        <p:txBody>
          <a:bodyPr wrap="none" rtlCol="0" anchor="t"/>
          <a:lstStyle/>
          <a:p>
            <a:pPr marL="0" indent="0">
              <a:lnSpc>
                <a:spcPts val="3038"/>
              </a:lnSpc>
              <a:buNone/>
            </a:pPr>
            <a:r>
              <a:rPr lang="en-US" sz="2430" b="1" dirty="0">
                <a:solidFill>
                  <a:srgbClr val="F94CAF"/>
                </a:solidFill>
                <a:latin typeface="Inconsolata" pitchFamily="34" charset="0"/>
                <a:ea typeface="Inconsolata" pitchFamily="34" charset="-122"/>
                <a:cs typeface="Inconsolata" pitchFamily="34" charset="-120"/>
              </a:rPr>
              <a:t>Class B Properties</a:t>
            </a:r>
            <a:endParaRPr lang="en-US" sz="2430" dirty="0"/>
          </a:p>
        </p:txBody>
      </p:sp>
      <p:sp>
        <p:nvSpPr>
          <p:cNvPr id="8" name="Text 5"/>
          <p:cNvSpPr/>
          <p:nvPr/>
        </p:nvSpPr>
        <p:spPr>
          <a:xfrm>
            <a:off x="5568434" y="4412456"/>
            <a:ext cx="3507105" cy="1185148"/>
          </a:xfrm>
          <a:prstGeom prst="rect">
            <a:avLst/>
          </a:prstGeom>
          <a:noFill/>
          <a:ln/>
        </p:spPr>
        <p:txBody>
          <a:bodyPr wrap="square" rtlCol="0" anchor="t"/>
          <a:lstStyle/>
          <a:p>
            <a:pPr marL="0" indent="0">
              <a:lnSpc>
                <a:spcPts val="3110"/>
              </a:lnSpc>
              <a:buNone/>
            </a:pPr>
            <a:r>
              <a:rPr lang="en-US" sz="1944" dirty="0">
                <a:solidFill>
                  <a:srgbClr val="DAD1E6"/>
                </a:solidFill>
                <a:latin typeface="Fira Sans" pitchFamily="34" charset="0"/>
                <a:ea typeface="Fira Sans" pitchFamily="34" charset="-122"/>
                <a:cs typeface="Fira Sans" pitchFamily="34" charset="-120"/>
              </a:rPr>
              <a:t>The </a:t>
            </a:r>
            <a:r>
              <a:rPr lang="en-US" sz="1944" b="1" dirty="0">
                <a:solidFill>
                  <a:srgbClr val="DAD1E6"/>
                </a:solidFill>
                <a:latin typeface="Fira Sans" pitchFamily="34" charset="0"/>
                <a:ea typeface="Fira Sans" pitchFamily="34" charset="-122"/>
                <a:cs typeface="Fira Sans" pitchFamily="34" charset="-120"/>
              </a:rPr>
              <a:t>average price per square foot for Class B properties is </a:t>
            </a:r>
            <a:r>
              <a:rPr lang="en-US" sz="1944" b="1" dirty="0">
                <a:solidFill>
                  <a:srgbClr val="F9D933"/>
                </a:solidFill>
                <a:latin typeface="Fira Sans" pitchFamily="34" charset="0"/>
                <a:ea typeface="Fira Sans" pitchFamily="34" charset="-122"/>
                <a:cs typeface="Fira Sans" pitchFamily="34" charset="-120"/>
              </a:rPr>
              <a:t>26,465.8</a:t>
            </a:r>
            <a:r>
              <a:rPr lang="en-US" sz="1944" dirty="0">
                <a:solidFill>
                  <a:srgbClr val="DAD1E6"/>
                </a:solidFill>
                <a:latin typeface="Fira Sans" pitchFamily="34" charset="0"/>
                <a:ea typeface="Fira Sans" pitchFamily="34" charset="-122"/>
                <a:cs typeface="Fira Sans" pitchFamily="34" charset="-120"/>
              </a:rPr>
              <a:t>.</a:t>
            </a:r>
            <a:endParaRPr lang="en-US" sz="1944" dirty="0"/>
          </a:p>
        </p:txBody>
      </p:sp>
      <p:sp>
        <p:nvSpPr>
          <p:cNvPr id="9" name="Text 6"/>
          <p:cNvSpPr/>
          <p:nvPr/>
        </p:nvSpPr>
        <p:spPr>
          <a:xfrm>
            <a:off x="9685377" y="3779877"/>
            <a:ext cx="3086100" cy="385763"/>
          </a:xfrm>
          <a:prstGeom prst="rect">
            <a:avLst/>
          </a:prstGeom>
          <a:noFill/>
          <a:ln/>
        </p:spPr>
        <p:txBody>
          <a:bodyPr wrap="none" rtlCol="0" anchor="t"/>
          <a:lstStyle/>
          <a:p>
            <a:pPr marL="0" indent="0">
              <a:lnSpc>
                <a:spcPts val="3038"/>
              </a:lnSpc>
              <a:buNone/>
            </a:pPr>
            <a:r>
              <a:rPr lang="en-US" sz="2430" b="1" dirty="0">
                <a:solidFill>
                  <a:srgbClr val="F94CAF"/>
                </a:solidFill>
                <a:latin typeface="Inconsolata" pitchFamily="34" charset="0"/>
                <a:ea typeface="Inconsolata" pitchFamily="34" charset="-122"/>
                <a:cs typeface="Inconsolata" pitchFamily="34" charset="-120"/>
              </a:rPr>
              <a:t>Price Difference</a:t>
            </a:r>
            <a:endParaRPr lang="en-US" sz="2430" dirty="0"/>
          </a:p>
        </p:txBody>
      </p:sp>
      <p:sp>
        <p:nvSpPr>
          <p:cNvPr id="10" name="Text 7"/>
          <p:cNvSpPr/>
          <p:nvPr/>
        </p:nvSpPr>
        <p:spPr>
          <a:xfrm>
            <a:off x="9685377" y="4412456"/>
            <a:ext cx="3507105" cy="1975247"/>
          </a:xfrm>
          <a:prstGeom prst="rect">
            <a:avLst/>
          </a:prstGeom>
          <a:noFill/>
          <a:ln/>
        </p:spPr>
        <p:txBody>
          <a:bodyPr wrap="square" rtlCol="0" anchor="t"/>
          <a:lstStyle/>
          <a:p>
            <a:pPr marL="0" indent="0">
              <a:lnSpc>
                <a:spcPts val="3110"/>
              </a:lnSpc>
              <a:buNone/>
            </a:pPr>
            <a:r>
              <a:rPr lang="en-US" sz="1944" dirty="0">
                <a:solidFill>
                  <a:srgbClr val="DAD1E6"/>
                </a:solidFill>
                <a:latin typeface="Fira Sans" pitchFamily="34" charset="0"/>
                <a:ea typeface="Fira Sans" pitchFamily="34" charset="-122"/>
                <a:cs typeface="Fira Sans" pitchFamily="34" charset="-120"/>
              </a:rPr>
              <a:t>There is a </a:t>
            </a:r>
            <a:r>
              <a:rPr lang="en-US" sz="1944" b="1" dirty="0">
                <a:solidFill>
                  <a:srgbClr val="DAD1E6"/>
                </a:solidFill>
                <a:latin typeface="Fira Sans" pitchFamily="34" charset="0"/>
                <a:ea typeface="Fira Sans" pitchFamily="34" charset="-122"/>
                <a:cs typeface="Fira Sans" pitchFamily="34" charset="-120"/>
              </a:rPr>
              <a:t>significant difference</a:t>
            </a:r>
            <a:r>
              <a:rPr lang="en-US" sz="1944" dirty="0">
                <a:solidFill>
                  <a:srgbClr val="DAD1E6"/>
                </a:solidFill>
                <a:latin typeface="Fira Sans" pitchFamily="34" charset="0"/>
                <a:ea typeface="Fira Sans" pitchFamily="34" charset="-122"/>
                <a:cs typeface="Fira Sans" pitchFamily="34" charset="-120"/>
              </a:rPr>
              <a:t> of </a:t>
            </a:r>
            <a:r>
              <a:rPr lang="en-US" sz="1944" b="1" dirty="0">
                <a:solidFill>
                  <a:srgbClr val="F9D933"/>
                </a:solidFill>
                <a:latin typeface="Fira Sans" pitchFamily="34" charset="0"/>
                <a:ea typeface="Fira Sans" pitchFamily="34" charset="-122"/>
                <a:cs typeface="Fira Sans" pitchFamily="34" charset="-120"/>
              </a:rPr>
              <a:t>7,940.7</a:t>
            </a:r>
            <a:r>
              <a:rPr lang="en-US" sz="1944" dirty="0">
                <a:solidFill>
                  <a:srgbClr val="DAD1E6"/>
                </a:solidFill>
                <a:latin typeface="Fira Sans" pitchFamily="34" charset="0"/>
                <a:ea typeface="Fira Sans" pitchFamily="34" charset="-122"/>
                <a:cs typeface="Fira Sans" pitchFamily="34" charset="-120"/>
              </a:rPr>
              <a:t> per square foot between Class A and Class B properties, with Class A being more expensive.</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TotalTime>
  <Words>635</Words>
  <Application>Microsoft Office PowerPoint</Application>
  <PresentationFormat>Custom</PresentationFormat>
  <Paragraphs>64</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Fira Sans</vt:lpstr>
      <vt:lpstr>Inconsolata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5</cp:revision>
  <dcterms:created xsi:type="dcterms:W3CDTF">2024-08-10T09:56:14Z</dcterms:created>
  <dcterms:modified xsi:type="dcterms:W3CDTF">2024-08-10T15:21:07Z</dcterms:modified>
</cp:coreProperties>
</file>